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5" r:id="rId2"/>
    <p:sldId id="266" r:id="rId3"/>
    <p:sldId id="267" r:id="rId4"/>
    <p:sldId id="269" r:id="rId5"/>
    <p:sldId id="260" r:id="rId6"/>
    <p:sldId id="258" r:id="rId7"/>
    <p:sldId id="256" r:id="rId8"/>
    <p:sldId id="262" r:id="rId9"/>
    <p:sldId id="268" r:id="rId10"/>
    <p:sldId id="270" r:id="rId11"/>
  </p:sldIdLst>
  <p:sldSz cx="14630400" cy="8229600"/>
  <p:notesSz cx="8229600" cy="14630400"/>
  <p:embeddedFontLst>
    <p:embeddedFont>
      <p:font typeface="ACADEMY ENGRAVED LET PLAIN:1.0" panose="02000000000000000000" pitchFamily="2" charset="0"/>
      <p:regular r:id="rId13"/>
    </p:embeddedFont>
    <p:embeddedFont>
      <p:font typeface="AkayaKanadaka" panose="02010502080401010103" pitchFamily="2" charset="77"/>
      <p:regular r:id="rId14"/>
    </p:embeddedFont>
    <p:embeddedFont>
      <p:font typeface="Inter" panose="02000503000000020004" pitchFamily="2" charset="0"/>
      <p:regular r:id="rId15"/>
    </p:embeddedFont>
    <p:embeddedFont>
      <p:font typeface="Petrona" pitchFamily="2" charset="77"/>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F2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15"/>
    <p:restoredTop sz="94610"/>
  </p:normalViewPr>
  <p:slideViewPr>
    <p:cSldViewPr snapToGrid="0" snapToObjects="1">
      <p:cViewPr varScale="1">
        <p:scale>
          <a:sx n="125" d="100"/>
          <a:sy n="125" d="100"/>
        </p:scale>
        <p:origin x="6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87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5AFB8-041A-7F9F-523F-6DE8D51228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610D0-6CE5-20C1-E1EF-4958D899F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B1046-5207-18E2-1CFA-1A58CD8DD8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9D4272-78AF-5DC5-9F09-0C5C6CA306B0}"/>
              </a:ext>
            </a:extLst>
          </p:cNvPr>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972218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1B542-CD69-B91B-50D6-7A834DD26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9677B-138B-E7BB-E94F-4B00E754C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E5730E-510F-6ABF-49BC-8D2606C590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F55382-FBAF-2CC0-3BED-BD9A57944A45}"/>
              </a:ext>
            </a:extLst>
          </p:cNvPr>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4042838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3.png"/><Relationship Id="rId7" Type="http://schemas.openxmlformats.org/officeDocument/2006/relationships/hyperlink" Target="https://administracion16ntic.blogspot.com/2016/03/informacion-respecto-al-tema_11.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hyperlink" Target="https://www.thebluediamondgallery.com/wooden-tile/s/sponsor.html" TargetMode="External"/><Relationship Id="rId4" Type="http://schemas.openxmlformats.org/officeDocument/2006/relationships/image" Target="../media/image9.jpg"/><Relationship Id="rId9" Type="http://schemas.openxmlformats.org/officeDocument/2006/relationships/hyperlink" Target="https://revistamagisterioelrecreo.blogspot.com/2019/05/el-poder-de-la-comunicacion-en-la.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14696303" cy="8493211"/>
          </a:xfrm>
          <a:prstGeom prst="rect">
            <a:avLst/>
          </a:prstGeom>
        </p:spPr>
      </p:pic>
      <p:sp>
        <p:nvSpPr>
          <p:cNvPr id="3" name="Text 0"/>
          <p:cNvSpPr/>
          <p:nvPr/>
        </p:nvSpPr>
        <p:spPr>
          <a:xfrm>
            <a:off x="1695835" y="1460097"/>
            <a:ext cx="7851959" cy="1012296"/>
          </a:xfrm>
          <a:prstGeom prst="rect">
            <a:avLst/>
          </a:prstGeom>
          <a:noFill/>
          <a:ln/>
        </p:spPr>
        <p:txBody>
          <a:bodyPr wrap="none" lIns="0" tIns="0" rIns="0" bIns="0" rtlCol="0" anchor="t"/>
          <a:lstStyle/>
          <a:p>
            <a:pPr marL="0" indent="0">
              <a:lnSpc>
                <a:spcPts val="8050"/>
              </a:lnSpc>
              <a:buNone/>
            </a:pPr>
            <a:r>
              <a:rPr lang="en-US" sz="6600" b="1" dirty="0">
                <a:solidFill>
                  <a:srgbClr val="000000"/>
                </a:solidFill>
                <a:latin typeface="Cooper Black" panose="0208090404030B020404" pitchFamily="18" charset="77"/>
                <a:ea typeface="Petrona" pitchFamily="34" charset="-122"/>
                <a:cs typeface="Petrona" pitchFamily="34" charset="-120"/>
              </a:rPr>
              <a:t>SponsorSphere </a:t>
            </a:r>
            <a:endParaRPr lang="en-US" sz="6600" dirty="0">
              <a:latin typeface="Cooper Black" panose="0208090404030B020404" pitchFamily="18" charset="77"/>
            </a:endParaRPr>
          </a:p>
        </p:txBody>
      </p:sp>
      <p:sp>
        <p:nvSpPr>
          <p:cNvPr id="4" name="Text 1"/>
          <p:cNvSpPr/>
          <p:nvPr/>
        </p:nvSpPr>
        <p:spPr>
          <a:xfrm>
            <a:off x="1695834" y="2786272"/>
            <a:ext cx="7855145" cy="586890"/>
          </a:xfrm>
          <a:prstGeom prst="rect">
            <a:avLst/>
          </a:prstGeom>
          <a:noFill/>
          <a:ln/>
        </p:spPr>
        <p:txBody>
          <a:bodyPr wrap="none" lIns="0" tIns="0" rIns="0" bIns="0" rtlCol="0" anchor="t"/>
          <a:lstStyle/>
          <a:p>
            <a:pPr marL="0" indent="0">
              <a:lnSpc>
                <a:spcPts val="4650"/>
              </a:lnSpc>
              <a:buNone/>
            </a:pPr>
            <a:r>
              <a:rPr lang="en-US" sz="4400" b="1" spc="300" dirty="0">
                <a:solidFill>
                  <a:srgbClr val="000000"/>
                </a:solidFill>
                <a:latin typeface="Brush Script MT" panose="03060802040406070304" pitchFamily="66" charset="-122"/>
                <a:ea typeface="Brush Script MT" panose="03060802040406070304" pitchFamily="66" charset="-122"/>
                <a:cs typeface="Brush Script MT" panose="03060802040406070304" pitchFamily="66" charset="-122"/>
              </a:rPr>
              <a:t>Connecting Sponsors and Influencers</a:t>
            </a:r>
            <a:endParaRPr lang="en-US" sz="4400" spc="300" dirty="0">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5" name="Text 2"/>
          <p:cNvSpPr/>
          <p:nvPr/>
        </p:nvSpPr>
        <p:spPr>
          <a:xfrm>
            <a:off x="1695835" y="3762768"/>
            <a:ext cx="7851959" cy="2652319"/>
          </a:xfrm>
          <a:prstGeom prst="rect">
            <a:avLst/>
          </a:prstGeom>
          <a:noFill/>
          <a:ln/>
        </p:spPr>
        <p:txBody>
          <a:bodyPr wrap="square" lIns="0" tIns="0" rIns="0" bIns="0" rtlCol="0" anchor="t"/>
          <a:lstStyle/>
          <a:p>
            <a:pPr marL="0" indent="0" algn="just">
              <a:lnSpc>
                <a:spcPts val="2850"/>
              </a:lnSpc>
              <a:buNone/>
            </a:pPr>
            <a:r>
              <a:rPr lang="en-US" sz="1750" dirty="0">
                <a:latin typeface="Inter" pitchFamily="34" charset="0"/>
                <a:ea typeface="Inter" pitchFamily="34" charset="-122"/>
                <a:cs typeface="Inter" pitchFamily="34" charset="-120"/>
              </a:rPr>
              <a:t>SponsorSphere is a comprehensive platform designed to connect sponsors and influencers, facilitating seamless collaboration between brands and influencers, streamlining the process of finding, managing, and tracking influencer marketing campaigns. This platform empowers brands with the tools they need to identify the perfect influencers for their campaigns, while providing influencers with opportunities to connect with brands that align with their values and audiences.</a:t>
            </a:r>
            <a:endParaRPr lang="en-US" sz="1750" dirty="0"/>
          </a:p>
        </p:txBody>
      </p:sp>
      <p:pic>
        <p:nvPicPr>
          <p:cNvPr id="7" name="Picture 6">
            <a:extLst>
              <a:ext uri="{FF2B5EF4-FFF2-40B4-BE49-F238E27FC236}">
                <a16:creationId xmlns:a16="http://schemas.microsoft.com/office/drawing/2014/main" id="{A9BD4BAF-7777-8F17-AB67-D5109A3B1B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3125" b="87969" l="20000" r="80625">
                        <a14:foregroundMark x1="48438" y1="13125" x2="48438" y2="13125"/>
                        <a14:foregroundMark x1="49688" y1="17891" x2="49688" y2="17891"/>
                        <a14:foregroundMark x1="38828" y1="62344" x2="38828" y2="62344"/>
                        <a14:foregroundMark x1="39609" y1="61797" x2="39609" y2="61797"/>
                        <a14:foregroundMark x1="70391" y1="35313" x2="70391" y2="35313"/>
                        <a14:foregroundMark x1="71328" y1="38359" x2="69609" y2="36094"/>
                        <a14:foregroundMark x1="71641" y1="36563" x2="70391" y2="35078"/>
                        <a14:foregroundMark x1="67038" y1="84974" x2="68032" y2="84931"/>
                        <a14:foregroundMark x1="65391" y1="85046" x2="65918" y2="85023"/>
                        <a14:foregroundMark x1="62066" y1="85190" x2="62734" y2="85161"/>
                        <a14:foregroundMark x1="59401" y1="85307" x2="60146" y2="85274"/>
                        <a14:foregroundMark x1="55495" y1="85478" x2="56739" y2="85424"/>
                        <a14:foregroundMark x1="41023" y1="86109" x2="43001" y2="86022"/>
                        <a14:foregroundMark x1="77188" y1="84531" x2="78808" y2="85342"/>
                        <a14:foregroundMark x1="54688" y1="20938" x2="58516" y2="21250"/>
                        <a14:foregroundMark x1="58516" y1="21094" x2="58516" y2="21094"/>
                        <a14:foregroundMark x1="45859" y1="87734" x2="46406" y2="87813"/>
                        <a14:foregroundMark x1="35938" y1="84922" x2="35859" y2="85703"/>
                        <a14:foregroundMark x1="69922" y1="84922" x2="70234" y2="86328"/>
                        <a14:foregroundMark x1="71797" y1="86016" x2="72188" y2="86094"/>
                        <a14:foregroundMark x1="22500" y1="83125" x2="22266" y2="82578"/>
                        <a14:foregroundMark x1="20703" y1="82422" x2="20078" y2="82734"/>
                        <a14:foregroundMark x1="21406" y1="84844" x2="22266" y2="85703"/>
                        <a14:foregroundMark x1="22656" y1="85938" x2="21953" y2="87344"/>
                        <a14:foregroundMark x1="22500" y1="85391" x2="23203" y2="86250"/>
                        <a14:foregroundMark x1="24922" y1="84844" x2="24922" y2="87969"/>
                        <a14:foregroundMark x1="25078" y1="84922" x2="25156" y2="86328"/>
                        <a14:foregroundMark x1="24922" y1="85938" x2="24922" y2="86484"/>
                        <a14:foregroundMark x1="27830" y1="86404" x2="27891" y2="87344"/>
                        <a14:foregroundMark x1="24453" y1="86328" x2="24844" y2="85938"/>
                        <a14:foregroundMark x1="31875" y1="84688" x2="31953" y2="84453"/>
                        <a14:foregroundMark x1="31953" y1="84375" x2="31719" y2="84297"/>
                        <a14:foregroundMark x1="31719" y1="84219" x2="31641" y2="84219"/>
                        <a14:foregroundMark x1="30234" y1="87188" x2="30234" y2="84922"/>
                        <a14:foregroundMark x1="30078" y1="86719" x2="32188" y2="87578"/>
                        <a14:foregroundMark x1="40391" y1="87500" x2="43281" y2="86719"/>
                        <a14:foregroundMark x1="44531" y1="86094" x2="45938" y2="84844"/>
                        <a14:foregroundMark x1="45938" y1="84766" x2="45938" y2="84766"/>
                        <a14:foregroundMark x1="44453" y1="86094" x2="44453" y2="86094"/>
                        <a14:foregroundMark x1="44375" y1="86328" x2="44375" y2="86328"/>
                        <a14:foregroundMark x1="44375" y1="86875" x2="44375" y2="86016"/>
                        <a14:foregroundMark x1="44453" y1="85938" x2="44688" y2="86406"/>
                        <a14:foregroundMark x1="50234" y1="84922" x2="50234" y2="87969"/>
                        <a14:foregroundMark x1="62187" y1="85078" x2="62187" y2="85078"/>
                        <a14:foregroundMark x1="74688" y1="85391" x2="75000" y2="87109"/>
                        <a14:foregroundMark x1="76172" y1="84609" x2="77188" y2="84375"/>
                        <a14:foregroundMark x1="78438" y1="85703" x2="79284" y2="86459"/>
                        <a14:foregroundMark x1="34688" y1="75156" x2="33203" y2="73438"/>
                        <a14:foregroundMark x1="30078" y1="72500" x2="33203" y2="73906"/>
                        <a14:foregroundMark x1="29297" y1="71719" x2="29297" y2="71719"/>
                        <a14:backgroundMark x1="21328" y1="55859" x2="21328" y2="56875"/>
                        <a14:backgroundMark x1="32266" y1="85703" x2="31641" y2="86328"/>
                        <a14:backgroundMark x1="34519" y1="85569" x2="34609" y2="86563"/>
                        <a14:backgroundMark x1="37734" y1="86172" x2="36797" y2="86094"/>
                        <a14:backgroundMark x1="39609" y1="85234" x2="39766" y2="86953"/>
                        <a14:backgroundMark x1="37578" y1="85938" x2="37578" y2="86563"/>
                        <a14:backgroundMark x1="46094" y1="85938" x2="46302" y2="87102"/>
                        <a14:backgroundMark x1="46719" y1="85781" x2="45979" y2="85554"/>
                        <a14:backgroundMark x1="29375" y1="85547" x2="29375" y2="86797"/>
                        <a14:backgroundMark x1="48750" y1="85469" x2="48750" y2="86875"/>
                        <a14:backgroundMark x1="52422" y1="83672" x2="52109" y2="86719"/>
                        <a14:backgroundMark x1="53281" y1="85938" x2="55000" y2="86641"/>
                        <a14:backgroundMark x1="58047" y1="85156" x2="58203" y2="86563"/>
                        <a14:backgroundMark x1="61016" y1="86328" x2="61016" y2="85625"/>
                        <a14:backgroundMark x1="61250" y1="85547" x2="61250" y2="85156"/>
                        <a14:backgroundMark x1="61641" y1="85781" x2="60391" y2="85547"/>
                        <a14:backgroundMark x1="64063" y1="84922" x2="64063" y2="85781"/>
                        <a14:backgroundMark x1="69844" y1="84141" x2="69141" y2="85703"/>
                        <a14:backgroundMark x1="71428" y1="85576" x2="72500" y2="85469"/>
                        <a14:backgroundMark x1="71406" y1="85234" x2="72188" y2="85234"/>
                        <a14:backgroundMark x1="71016" y1="85156" x2="71484" y2="85078"/>
                        <a14:backgroundMark x1="73672" y1="84141" x2="73854" y2="85541"/>
                        <a14:backgroundMark x1="77969" y1="84141" x2="77734" y2="85234"/>
                        <a14:backgroundMark x1="77891" y1="84375" x2="77422" y2="84922"/>
                        <a14:backgroundMark x1="21281" y1="85718" x2="20391" y2="85625"/>
                        <a14:backgroundMark x1="24565" y1="86063" x2="23620" y2="85964"/>
                        <a14:backgroundMark x1="30060" y1="86639" x2="29171" y2="86546"/>
                        <a14:backgroundMark x1="60391" y1="85938" x2="62266" y2="84766"/>
                        <a14:backgroundMark x1="65703" y1="85469" x2="66563" y2="85000"/>
                        <a14:backgroundMark x1="66719" y1="85313" x2="66953" y2="85156"/>
                        <a14:backgroundMark x1="26953" y1="85781" x2="27578" y2="86172"/>
                        <a14:backgroundMark x1="26953" y1="85625" x2="26484" y2="86094"/>
                        <a14:backgroundMark x1="27266" y1="85391" x2="27578" y2="86094"/>
                        <a14:backgroundMark x1="27422" y1="86172" x2="27500" y2="86484"/>
                        <a14:backgroundMark x1="41250" y1="86641" x2="42031" y2="86875"/>
                        <a14:backgroundMark x1="79375" y1="85313" x2="80469" y2="85391"/>
                        <a14:backgroundMark x1="79063" y1="86797" x2="80703" y2="86875"/>
                        <a14:backgroundMark x1="22891" y1="56563" x2="22891" y2="55156"/>
                        <a14:backgroundMark x1="22891" y1="55781" x2="22578" y2="55625"/>
                        <a14:backgroundMark x1="22891" y1="55313" x2="23516" y2="57188"/>
                        <a14:backgroundMark x1="76328" y1="57813" x2="75859" y2="56094"/>
                        <a14:backgroundMark x1="75703" y1="55469" x2="76641" y2="57500"/>
                      </a14:backgroundRemoval>
                    </a14:imgEffect>
                  </a14:imgLayer>
                </a14:imgProps>
              </a:ext>
            </a:extLst>
          </a:blip>
          <a:srcRect l="13259" t="12978" r="13539" b="6723"/>
          <a:stretch/>
        </p:blipFill>
        <p:spPr>
          <a:xfrm>
            <a:off x="9547794" y="1966245"/>
            <a:ext cx="3846850" cy="4219763"/>
          </a:xfrm>
          <a:prstGeom prst="rect">
            <a:avLst/>
          </a:prstGeom>
        </p:spPr>
      </p:pic>
      <p:sp>
        <p:nvSpPr>
          <p:cNvPr id="6" name="TextBox 5">
            <a:extLst>
              <a:ext uri="{FF2B5EF4-FFF2-40B4-BE49-F238E27FC236}">
                <a16:creationId xmlns:a16="http://schemas.microsoft.com/office/drawing/2014/main" id="{178F8E15-9C91-FC43-9C0B-618738D94513}"/>
              </a:ext>
            </a:extLst>
          </p:cNvPr>
          <p:cNvSpPr txBox="1"/>
          <p:nvPr/>
        </p:nvSpPr>
        <p:spPr>
          <a:xfrm>
            <a:off x="10136427" y="6739444"/>
            <a:ext cx="2085827" cy="400110"/>
          </a:xfrm>
          <a:prstGeom prst="rect">
            <a:avLst/>
          </a:prstGeom>
          <a:noFill/>
        </p:spPr>
        <p:txBody>
          <a:bodyPr wrap="none" rtlCol="0">
            <a:spAutoFit/>
          </a:bodyPr>
          <a:lstStyle/>
          <a:p>
            <a:r>
              <a:rPr lang="en-US" sz="2000" dirty="0">
                <a:latin typeface="ACADEMY ENGRAVED LET PLAIN:1.0" panose="02000000000000000000" pitchFamily="2" charset="0"/>
              </a:rPr>
              <a:t>By: Azhar Quadri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F8392-B748-B1ED-A67B-3B592EC1F513}"/>
            </a:ext>
          </a:extLst>
        </p:cNvPr>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34F7F663-2D33-28AC-764B-44DD786F562F}"/>
              </a:ext>
            </a:extLst>
          </p:cNvPr>
          <p:cNvPicPr>
            <a:picLocks noChangeAspect="1"/>
          </p:cNvPicPr>
          <p:nvPr/>
        </p:nvPicPr>
        <p:blipFill>
          <a:blip r:embed="rId3">
            <a:alphaModFix/>
          </a:blip>
          <a:srcRect l="1025" t="23132" r="38320" b="17305"/>
          <a:stretch/>
        </p:blipFill>
        <p:spPr>
          <a:xfrm>
            <a:off x="0" y="0"/>
            <a:ext cx="14630400" cy="8229600"/>
          </a:xfrm>
          <a:prstGeom prst="rect">
            <a:avLst/>
          </a:prstGeom>
          <a:effectLst>
            <a:glow rad="127000">
              <a:schemeClr val="accent1"/>
            </a:glow>
          </a:effectLst>
        </p:spPr>
      </p:pic>
      <p:sp>
        <p:nvSpPr>
          <p:cNvPr id="2" name="Text 0">
            <a:extLst>
              <a:ext uri="{FF2B5EF4-FFF2-40B4-BE49-F238E27FC236}">
                <a16:creationId xmlns:a16="http://schemas.microsoft.com/office/drawing/2014/main" id="{3B88F6BB-3EFD-271E-7154-9D0CF9179C0B}"/>
              </a:ext>
            </a:extLst>
          </p:cNvPr>
          <p:cNvSpPr/>
          <p:nvPr/>
        </p:nvSpPr>
        <p:spPr>
          <a:xfrm>
            <a:off x="1880910" y="3657600"/>
            <a:ext cx="9743480" cy="1676400"/>
          </a:xfrm>
          <a:prstGeom prst="rect">
            <a:avLst/>
          </a:prstGeom>
          <a:noFill/>
          <a:ln/>
        </p:spPr>
        <p:txBody>
          <a:bodyPr wrap="none" lIns="0" tIns="0" rIns="0" bIns="0" rtlCol="0" anchor="t"/>
          <a:lstStyle/>
          <a:p>
            <a:pPr marL="0" indent="0" algn="ctr">
              <a:lnSpc>
                <a:spcPts val="5850"/>
              </a:lnSpc>
              <a:buNone/>
            </a:pPr>
            <a:r>
              <a:rPr lang="en-US" sz="8000" dirty="0">
                <a:latin typeface="AkayaKanadaka" panose="02010502080401010103" pitchFamily="2" charset="77"/>
                <a:cs typeface="AkayaKanadaka" panose="02010502080401010103" pitchFamily="2" charset="77"/>
              </a:rPr>
              <a:t>Thank You</a:t>
            </a:r>
          </a:p>
        </p:txBody>
      </p:sp>
    </p:spTree>
    <p:extLst>
      <p:ext uri="{BB962C8B-B14F-4D97-AF65-F5344CB8AC3E}">
        <p14:creationId xmlns:p14="http://schemas.microsoft.com/office/powerpoint/2010/main" val="4250606755"/>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339 0.24884 " pathEditMode="relative" rAng="0" ptsTypes="AA">
                                      <p:cBhvr>
                                        <p:cTn id="6" dur="30000" fill="hold"/>
                                        <p:tgtEl>
                                          <p:spTgt spid="10"/>
                                        </p:tgtEl>
                                        <p:attrNameLst>
                                          <p:attrName>ppt_x</p:attrName>
                                          <p:attrName>ppt_y</p:attrName>
                                        </p:attrNameLst>
                                      </p:cBhvr>
                                      <p:rCtr x="6695" y="12442"/>
                                    </p:animMotion>
                                  </p:childTnLst>
                                </p:cTn>
                              </p:par>
                              <p:par>
                                <p:cTn id="7" presetID="6" presetClass="emph" presetSubtype="0" accel="50000" decel="50000" fill="hold" nodeType="withEffect">
                                  <p:stCondLst>
                                    <p:cond delay="0"/>
                                  </p:stCondLst>
                                  <p:childTnLst>
                                    <p:animScale>
                                      <p:cBhvr>
                                        <p:cTn id="8" dur="30000" fill="hold"/>
                                        <p:tgtEl>
                                          <p:spTgt spid="1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339 0.24884 L -0.17806 -0.15876 " pathEditMode="relative" rAng="0" ptsTypes="AA">
                                      <p:cBhvr>
                                        <p:cTn id="11" dur="30000" fill="hold"/>
                                        <p:tgtEl>
                                          <p:spTgt spid="10"/>
                                        </p:tgtEl>
                                        <p:attrNameLst>
                                          <p:attrName>ppt_x</p:attrName>
                                          <p:attrName>ppt_y</p:attrName>
                                        </p:attrNameLst>
                                      </p:cBhvr>
                                      <p:rCtr x="-15603" y="-20390"/>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17806 -0.15876 L -0.24935 0.07523 " pathEditMode="relative" rAng="0" ptsTypes="AA">
                                      <p:cBhvr>
                                        <p:cTn id="14" dur="30000" fill="hold"/>
                                        <p:tgtEl>
                                          <p:spTgt spid="10"/>
                                        </p:tgtEl>
                                        <p:attrNameLst>
                                          <p:attrName>ppt_x</p:attrName>
                                          <p:attrName>ppt_y</p:attrName>
                                        </p:attrNameLst>
                                      </p:cBhvr>
                                      <p:rCtr x="-3570" y="11690"/>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4935 0.07523 L 0.24935 -0.24884 " pathEditMode="relative" rAng="0" ptsTypes="AA">
                                      <p:cBhvr>
                                        <p:cTn id="17" dur="30000" fill="hold"/>
                                        <p:tgtEl>
                                          <p:spTgt spid="10"/>
                                        </p:tgtEl>
                                        <p:attrNameLst>
                                          <p:attrName>ppt_x</p:attrName>
                                          <p:attrName>ppt_y</p:attrName>
                                        </p:attrNameLst>
                                      </p:cBhvr>
                                      <p:rCtr x="24935" y="-16204"/>
                                    </p:animMotion>
                                  </p:childTnLst>
                                </p:cTn>
                              </p:par>
                            </p:childTnLst>
                          </p:cTn>
                        </p:par>
                        <p:par>
                          <p:cTn id="18" fill="hold">
                            <p:stCondLst>
                              <p:cond delay="135000"/>
                            </p:stCondLst>
                            <p:childTnLst>
                              <p:par>
                                <p:cTn id="19" presetID="0" presetClass="path" presetSubtype="0" accel="50000" decel="50000" fill="hold" nodeType="afterEffect">
                                  <p:stCondLst>
                                    <p:cond delay="5000"/>
                                  </p:stCondLst>
                                  <p:childTnLst>
                                    <p:animMotion origin="layout" path="M 0.24935 -0.24884 L 0 0 " pathEditMode="relative" rAng="0" ptsTypes="AA">
                                      <p:cBhvr>
                                        <p:cTn id="20" dur="30000" fill="hold"/>
                                        <p:tgtEl>
                                          <p:spTgt spid="10"/>
                                        </p:tgtEl>
                                        <p:attrNameLst>
                                          <p:attrName>ppt_x</p:attrName>
                                          <p:attrName>ppt_y</p:attrName>
                                        </p:attrNameLst>
                                      </p:cBhvr>
                                      <p:rCtr x="-12467" y="12442"/>
                                    </p:animMotion>
                                  </p:childTnLst>
                                </p:cTn>
                              </p:par>
                              <p:par>
                                <p:cTn id="21" presetID="6" presetClass="emph" presetSubtype="0" accel="50000" decel="50000" fill="hold" nodeType="withEffect">
                                  <p:stCondLst>
                                    <p:cond delay="5000"/>
                                  </p:stCondLst>
                                  <p:childTnLst>
                                    <p:animScale>
                                      <p:cBhvr>
                                        <p:cTn id="22" dur="30000" fill="hold"/>
                                        <p:tgtEl>
                                          <p:spTgt spid="10"/>
                                        </p:tgtEl>
                                      </p:cBhvr>
                                      <p:by x="150000" y="150000"/>
                                      <p:to x="100000" y="100000"/>
                                    </p:animScale>
                                  </p:childTnLst>
                                </p:cTn>
                              </p:par>
                            </p:childTnLst>
                          </p:cTn>
                        </p:par>
                        <p:par>
                          <p:cTn id="23" fill="hold">
                            <p:stCondLst>
                              <p:cond delay="170000"/>
                            </p:stCondLst>
                            <p:childTnLst>
                              <p:par>
                                <p:cTn id="24" presetID="0" presetClass="path" presetSubtype="0" accel="50000" decel="50000" fill="hold" nodeType="afterEffect">
                                  <p:stCondLst>
                                    <p:cond delay="0"/>
                                  </p:stCondLst>
                                  <p:childTnLst>
                                    <p:animMotion origin="layout" path="M 0 0 L 0 0.00019 " pathEditMode="relative" rAng="0" ptsTypes="AA">
                                      <p:cBhvr>
                                        <p:cTn id="25" dur="5000" fill="hold"/>
                                        <p:tgtEl>
                                          <p:spTgt spid="10"/>
                                        </p:tgtEl>
                                        <p:attrNameLst>
                                          <p:attrName>ppt_x</p:attrName>
                                          <p:attrName>ppt_y</p:attrName>
                                        </p:attrNameLst>
                                      </p:cBhvr>
                                      <p:rCtr x="0" y="0"/>
                                    </p:animMotion>
                                  </p:childTnLst>
                                </p:cTn>
                              </p:par>
                            </p:childTnLst>
                          </p:cTn>
                        </p:par>
                      </p:childTnLst>
                    </p:cTn>
                  </p:par>
                </p:childTnLst>
              </p:cTn>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D97EE2A2-4421-F8F5-8BDE-BDD2B3333BEC}"/>
              </a:ext>
            </a:extLst>
          </p:cNvPr>
          <p:cNvPicPr>
            <a:picLocks noChangeAspect="1"/>
          </p:cNvPicPr>
          <p:nvPr/>
        </p:nvPicPr>
        <p:blipFill>
          <a:blip r:embed="rId3"/>
          <a:srcRect l="-2" t="-1" r="24097" b="24097"/>
          <a:stretch/>
        </p:blipFill>
        <p:spPr>
          <a:xfrm>
            <a:off x="0" y="-36840"/>
            <a:ext cx="14630400" cy="8229600"/>
          </a:xfrm>
          <a:prstGeom prst="rect">
            <a:avLst/>
          </a:prstGeom>
        </p:spPr>
      </p:pic>
      <p:sp>
        <p:nvSpPr>
          <p:cNvPr id="2" name="Text 0"/>
          <p:cNvSpPr/>
          <p:nvPr/>
        </p:nvSpPr>
        <p:spPr>
          <a:xfrm>
            <a:off x="1629385" y="1191491"/>
            <a:ext cx="11704320" cy="1359659"/>
          </a:xfrm>
          <a:prstGeom prst="rect">
            <a:avLst/>
          </a:prstGeom>
          <a:noFill/>
          <a:ln/>
        </p:spPr>
        <p:txBody>
          <a:bodyPr wrap="square" lIns="0" tIns="0" rIns="0" bIns="0" rtlCol="0" anchor="t"/>
          <a:lstStyle/>
          <a:p>
            <a:pPr marL="0" indent="0">
              <a:lnSpc>
                <a:spcPts val="5850"/>
              </a:lnSpc>
              <a:buNone/>
            </a:pPr>
            <a:r>
              <a:rPr lang="en-US" sz="4800" b="1" dirty="0">
                <a:solidFill>
                  <a:srgbClr val="000000"/>
                </a:solidFill>
                <a:latin typeface="ACADEMY ENGRAVED LET PLAIN:1.0" panose="02000000000000000000" pitchFamily="2" charset="0"/>
                <a:ea typeface="Petrona" pitchFamily="34" charset="-122"/>
                <a:cs typeface="Petrona" pitchFamily="34" charset="-120"/>
              </a:rPr>
              <a:t>The Digital Landscape: Influencers as Key Marketing Assets</a:t>
            </a:r>
            <a:endParaRPr lang="en-US" sz="4800" dirty="0">
              <a:latin typeface="ACADEMY ENGRAVED LET PLAIN:1.0" panose="02000000000000000000" pitchFamily="2" charset="0"/>
            </a:endParaRPr>
          </a:p>
        </p:txBody>
      </p:sp>
      <p:sp>
        <p:nvSpPr>
          <p:cNvPr id="3" name="Text 1"/>
          <p:cNvSpPr/>
          <p:nvPr/>
        </p:nvSpPr>
        <p:spPr>
          <a:xfrm>
            <a:off x="1717115" y="3342920"/>
            <a:ext cx="3275015" cy="679721"/>
          </a:xfrm>
          <a:prstGeom prst="rect">
            <a:avLst/>
          </a:prstGeom>
          <a:noFill/>
          <a:ln/>
        </p:spPr>
        <p:txBody>
          <a:bodyPr wrap="square" lIns="0" tIns="0" rIns="0" bIns="0" rtlCol="0" anchor="t"/>
          <a:lstStyle/>
          <a:p>
            <a:pPr marL="0" indent="0" algn="ctr">
              <a:lnSpc>
                <a:spcPts val="2900"/>
              </a:lnSpc>
              <a:buNone/>
            </a:pPr>
            <a:r>
              <a:rPr lang="en-US" sz="2300" b="1" dirty="0">
                <a:solidFill>
                  <a:srgbClr val="000000"/>
                </a:solidFill>
                <a:latin typeface="Petrona" pitchFamily="34" charset="0"/>
                <a:ea typeface="Petrona" pitchFamily="34" charset="-122"/>
                <a:cs typeface="Petrona" pitchFamily="34" charset="-120"/>
              </a:rPr>
              <a:t>Increased Reach and Engagement</a:t>
            </a:r>
            <a:endParaRPr lang="en-US" sz="2300" dirty="0"/>
          </a:p>
        </p:txBody>
      </p:sp>
      <p:sp>
        <p:nvSpPr>
          <p:cNvPr id="4" name="Text 2"/>
          <p:cNvSpPr/>
          <p:nvPr/>
        </p:nvSpPr>
        <p:spPr>
          <a:xfrm>
            <a:off x="1717115" y="4114800"/>
            <a:ext cx="3373869" cy="1847078"/>
          </a:xfrm>
          <a:prstGeom prst="rect">
            <a:avLst/>
          </a:prstGeom>
          <a:noFill/>
          <a:ln/>
        </p:spPr>
        <p:txBody>
          <a:bodyPr wrap="square" lIns="0" tIns="0" rIns="0" bIns="0" rtlCol="0" anchor="t"/>
          <a:lstStyle/>
          <a:p>
            <a:pPr>
              <a:lnSpc>
                <a:spcPts val="2850"/>
              </a:lnSpc>
            </a:pPr>
            <a:r>
              <a:rPr lang="en-IN" sz="2000" dirty="0">
                <a:solidFill>
                  <a:srgbClr val="0E0E0E"/>
                </a:solidFill>
                <a:effectLst/>
                <a:latin typeface="Times New Roman" panose="02020603050405020304" pitchFamily="18" charset="0"/>
                <a:cs typeface="Times New Roman" panose="02020603050405020304" pitchFamily="18" charset="0"/>
              </a:rPr>
              <a:t>Influencers have loyal followers, which allows them to effectively share brand messages, expand reach, and foster real engagement with audiences.</a:t>
            </a:r>
          </a:p>
        </p:txBody>
      </p:sp>
      <p:sp>
        <p:nvSpPr>
          <p:cNvPr id="5" name="Text 3"/>
          <p:cNvSpPr/>
          <p:nvPr/>
        </p:nvSpPr>
        <p:spPr>
          <a:xfrm>
            <a:off x="5794337" y="3342919"/>
            <a:ext cx="3213739" cy="339860"/>
          </a:xfrm>
          <a:prstGeom prst="rect">
            <a:avLst/>
          </a:prstGeom>
          <a:noFill/>
          <a:ln/>
        </p:spPr>
        <p:txBody>
          <a:bodyPr wrap="none" lIns="0" tIns="0" rIns="0" bIns="0" rtlCol="0" anchor="t"/>
          <a:lstStyle/>
          <a:p>
            <a:pPr marL="0" indent="0" algn="ctr">
              <a:lnSpc>
                <a:spcPts val="2900"/>
              </a:lnSpc>
              <a:buNone/>
            </a:pPr>
            <a:r>
              <a:rPr lang="en-US" sz="2300" b="1" dirty="0">
                <a:solidFill>
                  <a:srgbClr val="000000"/>
                </a:solidFill>
                <a:latin typeface="Petrona" pitchFamily="34" charset="0"/>
                <a:ea typeface="Petrona" pitchFamily="34" charset="-122"/>
                <a:cs typeface="Petrona" pitchFamily="34" charset="-120"/>
              </a:rPr>
              <a:t>Authenticity and Trust</a:t>
            </a:r>
            <a:endParaRPr lang="en-US" sz="2300" dirty="0"/>
          </a:p>
        </p:txBody>
      </p:sp>
      <p:sp>
        <p:nvSpPr>
          <p:cNvPr id="6" name="Text 4"/>
          <p:cNvSpPr/>
          <p:nvPr/>
        </p:nvSpPr>
        <p:spPr>
          <a:xfrm>
            <a:off x="5650152" y="4114800"/>
            <a:ext cx="3521675" cy="1945702"/>
          </a:xfrm>
          <a:prstGeom prst="rect">
            <a:avLst/>
          </a:prstGeom>
          <a:noFill/>
          <a:ln/>
        </p:spPr>
        <p:txBody>
          <a:bodyPr wrap="square" lIns="0" tIns="0" rIns="0" bIns="0" rtlCol="0" anchor="t"/>
          <a:lstStyle/>
          <a:p>
            <a:pPr marL="0" indent="0">
              <a:lnSpc>
                <a:spcPts val="285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Consumers trust recommendations from influencers they follow, perceiving their endorsements as authentic and relatable, impacting purchase decisions.</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9833927" y="3343150"/>
            <a:ext cx="3312320" cy="679721"/>
          </a:xfrm>
          <a:prstGeom prst="rect">
            <a:avLst/>
          </a:prstGeom>
          <a:noFill/>
          <a:ln/>
        </p:spPr>
        <p:txBody>
          <a:bodyPr wrap="square" lIns="0" tIns="0" rIns="0" bIns="0" rtlCol="0" anchor="t"/>
          <a:lstStyle/>
          <a:p>
            <a:pPr marL="0" indent="0" algn="ctr">
              <a:lnSpc>
                <a:spcPts val="2900"/>
              </a:lnSpc>
              <a:buNone/>
            </a:pPr>
            <a:r>
              <a:rPr lang="en-US" sz="2300" b="1" dirty="0">
                <a:solidFill>
                  <a:srgbClr val="000000"/>
                </a:solidFill>
                <a:latin typeface="Petrona" pitchFamily="34" charset="0"/>
                <a:ea typeface="Petrona" pitchFamily="34" charset="-122"/>
                <a:cs typeface="Petrona" pitchFamily="34" charset="-120"/>
              </a:rPr>
              <a:t>Targeted Audience Engagement</a:t>
            </a:r>
            <a:endParaRPr lang="en-US" sz="2300" dirty="0"/>
          </a:p>
        </p:txBody>
      </p:sp>
      <p:sp>
        <p:nvSpPr>
          <p:cNvPr id="8" name="Text 6"/>
          <p:cNvSpPr/>
          <p:nvPr/>
        </p:nvSpPr>
        <p:spPr>
          <a:xfrm>
            <a:off x="9833923" y="4093728"/>
            <a:ext cx="3312320" cy="1899874"/>
          </a:xfrm>
          <a:prstGeom prst="rect">
            <a:avLst/>
          </a:prstGeom>
          <a:noFill/>
          <a:ln/>
        </p:spPr>
        <p:txBody>
          <a:bodyPr wrap="square" lIns="0" tIns="0" rIns="0" bIns="0" rtlCol="0" anchor="t"/>
          <a:lstStyle/>
          <a:p>
            <a:pPr marL="0" indent="0">
              <a:lnSpc>
                <a:spcPts val="2850"/>
              </a:lnSpc>
              <a:buNone/>
            </a:pPr>
            <a:r>
              <a:rPr lang="en-US" sz="2000" dirty="0">
                <a:solidFill>
                  <a:srgbClr val="272525"/>
                </a:solidFill>
                <a:latin typeface="Times New Roman" panose="02020603050405020304" pitchFamily="18" charset="0"/>
                <a:ea typeface="Inter" pitchFamily="34" charset="-122"/>
                <a:cs typeface="Times New Roman" panose="02020603050405020304" pitchFamily="18" charset="0"/>
              </a:rPr>
              <a:t>Influencers cater to specific niches and demographics, allowing sponsors to target their ideal audience effectively and maximize campaign impact.</a:t>
            </a:r>
            <a:endParaRPr lang="en-US" sz="2000" dirty="0">
              <a:latin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id="{9D45D9C1-D7CD-E817-5334-2312194181CA}"/>
              </a:ext>
            </a:extLst>
          </p:cNvPr>
          <p:cNvSpPr/>
          <p:nvPr/>
        </p:nvSpPr>
        <p:spPr>
          <a:xfrm>
            <a:off x="1446009" y="3101776"/>
            <a:ext cx="3813150" cy="32918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
        <p:nvSpPr>
          <p:cNvPr id="12" name="Rounded Rectangle 11">
            <a:extLst>
              <a:ext uri="{FF2B5EF4-FFF2-40B4-BE49-F238E27FC236}">
                <a16:creationId xmlns:a16="http://schemas.microsoft.com/office/drawing/2014/main" id="{2E08B96D-EDED-343B-56EA-E46C500107A3}"/>
              </a:ext>
            </a:extLst>
          </p:cNvPr>
          <p:cNvSpPr/>
          <p:nvPr/>
        </p:nvSpPr>
        <p:spPr>
          <a:xfrm>
            <a:off x="5504415" y="3101776"/>
            <a:ext cx="3813150" cy="32918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
        <p:nvSpPr>
          <p:cNvPr id="13" name="Rounded Rectangle 12">
            <a:extLst>
              <a:ext uri="{FF2B5EF4-FFF2-40B4-BE49-F238E27FC236}">
                <a16:creationId xmlns:a16="http://schemas.microsoft.com/office/drawing/2014/main" id="{E19C0A68-2BDA-780B-7CF3-643B4B819AA3}"/>
              </a:ext>
            </a:extLst>
          </p:cNvPr>
          <p:cNvSpPr/>
          <p:nvPr/>
        </p:nvSpPr>
        <p:spPr>
          <a:xfrm>
            <a:off x="9562821" y="3102006"/>
            <a:ext cx="3813150" cy="32918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Tree>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146 0.04996 " pathEditMode="relative" rAng="0" ptsTypes="AA">
                                      <p:cBhvr>
                                        <p:cTn id="6" dur="30000" fill="hold"/>
                                        <p:tgtEl>
                                          <p:spTgt spid="10"/>
                                        </p:tgtEl>
                                        <p:attrNameLst>
                                          <p:attrName>ppt_x</p:attrName>
                                          <p:attrName>ppt_y</p:attrName>
                                        </p:attrNameLst>
                                      </p:cBhvr>
                                      <p:rCtr x="-8073" y="2488"/>
                                    </p:animMotion>
                                  </p:childTnLst>
                                </p:cTn>
                              </p:par>
                              <p:par>
                                <p:cTn id="7" presetID="6" presetClass="emph" presetSubtype="0" accel="50000" decel="50000" fill="hold" nodeType="withEffect">
                                  <p:stCondLst>
                                    <p:cond delay="0"/>
                                  </p:stCondLst>
                                  <p:childTnLst>
                                    <p:animScale>
                                      <p:cBhvr>
                                        <p:cTn id="8" dur="30000" fill="hold"/>
                                        <p:tgtEl>
                                          <p:spTgt spid="1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6146 0.04996 L 0.20605 -0.24884 " pathEditMode="relative" rAng="0" ptsTypes="AA">
                                      <p:cBhvr>
                                        <p:cTn id="11" dur="30000" fill="hold"/>
                                        <p:tgtEl>
                                          <p:spTgt spid="10"/>
                                        </p:tgtEl>
                                        <p:attrNameLst>
                                          <p:attrName>ppt_x</p:attrName>
                                          <p:attrName>ppt_y</p:attrName>
                                        </p:attrNameLst>
                                      </p:cBhvr>
                                      <p:rCtr x="18370" y="-14950"/>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0605 -0.24884 L -0.24935 -0.24884 " pathEditMode="relative" rAng="0" ptsTypes="AA">
                                      <p:cBhvr>
                                        <p:cTn id="14" dur="30000" fill="hold"/>
                                        <p:tgtEl>
                                          <p:spTgt spid="10"/>
                                        </p:tgtEl>
                                        <p:attrNameLst>
                                          <p:attrName>ppt_x</p:attrName>
                                          <p:attrName>ppt_y</p:attrName>
                                        </p:attrNameLst>
                                      </p:cBhvr>
                                      <p:rCtr x="-22776" y="0"/>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4935 -0.24884 L 0 0 " pathEditMode="relative" rAng="0" ptsTypes="AA">
                                      <p:cBhvr>
                                        <p:cTn id="17" dur="30000" fill="hold"/>
                                        <p:tgtEl>
                                          <p:spTgt spid="10"/>
                                        </p:tgtEl>
                                        <p:attrNameLst>
                                          <p:attrName>ppt_x</p:attrName>
                                          <p:attrName>ppt_y</p:attrName>
                                        </p:attrNameLst>
                                      </p:cBhvr>
                                      <p:rCtr x="12467" y="12442"/>
                                    </p:animMotion>
                                  </p:childTnLst>
                                </p:cTn>
                              </p:par>
                              <p:par>
                                <p:cTn id="18" presetID="6" presetClass="emph" presetSubtype="0" accel="50000" decel="50000" fill="hold" nodeType="withEffect">
                                  <p:stCondLst>
                                    <p:cond delay="5000"/>
                                  </p:stCondLst>
                                  <p:childTnLst>
                                    <p:animScale>
                                      <p:cBhvr>
                                        <p:cTn id="19" dur="30000" fill="hold"/>
                                        <p:tgtEl>
                                          <p:spTgt spid="10"/>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00019 " pathEditMode="relative" rAng="0" ptsTypes="AA">
                                      <p:cBhvr>
                                        <p:cTn id="22" dur="5000" fill="hold"/>
                                        <p:tgtEl>
                                          <p:spTgt spid="10"/>
                                        </p:tgtEl>
                                        <p:attrNameLst>
                                          <p:attrName>ppt_x</p:attrName>
                                          <p:attrName>ppt_y</p:attrName>
                                        </p:attrNameLst>
                                      </p:cBhvr>
                                      <p:rCtr x="0" y="0"/>
                                    </p:animMotion>
                                  </p:childTnLst>
                                </p:cTn>
                              </p:par>
                            </p:childTnLst>
                          </p:cTn>
                        </p:par>
                      </p:childTnLst>
                    </p:cTn>
                  </p:par>
                </p:childTnLst>
              </p:cTn>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0" descr="preencoded.png">
            <a:extLst>
              <a:ext uri="{FF2B5EF4-FFF2-40B4-BE49-F238E27FC236}">
                <a16:creationId xmlns:a16="http://schemas.microsoft.com/office/drawing/2014/main" id="{C69A7516-3B60-C43A-A1E3-D28BAA5D3789}"/>
              </a:ext>
            </a:extLst>
          </p:cNvPr>
          <p:cNvPicPr>
            <a:picLocks noChangeAspect="1"/>
          </p:cNvPicPr>
          <p:nvPr/>
        </p:nvPicPr>
        <p:blipFill>
          <a:blip r:embed="rId3"/>
          <a:srcRect l="64596" t="41779" r="839" b="713"/>
          <a:stretch/>
        </p:blipFill>
        <p:spPr>
          <a:xfrm>
            <a:off x="0" y="0"/>
            <a:ext cx="14630400" cy="8229600"/>
          </a:xfrm>
          <a:prstGeom prst="rect">
            <a:avLst/>
          </a:prstGeom>
        </p:spPr>
      </p:pic>
      <p:pic>
        <p:nvPicPr>
          <p:cNvPr id="2" name="Image 0" descr="preencoded.png"/>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Lst>
          </a:blip>
          <a:srcRect t="31768" b="26594"/>
          <a:stretch/>
        </p:blipFill>
        <p:spPr>
          <a:xfrm>
            <a:off x="9168714" y="2401831"/>
            <a:ext cx="5060921" cy="4616292"/>
          </a:xfrm>
          <a:prstGeom prst="rect">
            <a:avLst/>
          </a:prstGeom>
        </p:spPr>
      </p:pic>
      <p:sp>
        <p:nvSpPr>
          <p:cNvPr id="3" name="Text 0"/>
          <p:cNvSpPr/>
          <p:nvPr/>
        </p:nvSpPr>
        <p:spPr>
          <a:xfrm>
            <a:off x="1862813" y="811347"/>
            <a:ext cx="7741444" cy="1314926"/>
          </a:xfrm>
          <a:prstGeom prst="rect">
            <a:avLst/>
          </a:prstGeom>
          <a:noFill/>
          <a:ln/>
        </p:spPr>
        <p:txBody>
          <a:bodyPr wrap="square" lIns="0" tIns="0" rIns="0" bIns="0" rtlCol="0" anchor="t"/>
          <a:lstStyle/>
          <a:p>
            <a:pPr marL="0" indent="0">
              <a:lnSpc>
                <a:spcPts val="5150"/>
              </a:lnSpc>
              <a:buNone/>
            </a:pPr>
            <a:r>
              <a:rPr lang="en-US" sz="4400" b="1" dirty="0">
                <a:solidFill>
                  <a:srgbClr val="000000"/>
                </a:solidFill>
                <a:latin typeface="ACADEMY ENGRAVED LET PLAIN:1.0" panose="02000000000000000000" pitchFamily="2" charset="0"/>
                <a:ea typeface="Petrona" pitchFamily="34" charset="-122"/>
                <a:cs typeface="Petrona" pitchFamily="34" charset="-120"/>
              </a:rPr>
              <a:t>Bridging the Gap: Connecting Sponsors and Influencers</a:t>
            </a:r>
            <a:endParaRPr lang="en-US" sz="4400" dirty="0">
              <a:latin typeface="ACADEMY ENGRAVED LET PLAIN:1.0" panose="02000000000000000000" pitchFamily="2" charset="0"/>
            </a:endParaRPr>
          </a:p>
        </p:txBody>
      </p:sp>
      <p:pic>
        <p:nvPicPr>
          <p:cNvPr id="4" name="Image 1" descr="preencoded.png"/>
          <p:cNvPicPr>
            <a:picLocks noChangeAspect="1"/>
          </p:cNvPicPr>
          <p:nvPr/>
        </p:nvPicPr>
        <p:blipFill>
          <a:blip r:embed="rId6"/>
          <a:stretch>
            <a:fillRect/>
          </a:stretch>
        </p:blipFill>
        <p:spPr>
          <a:xfrm>
            <a:off x="1862813" y="2201568"/>
            <a:ext cx="971253" cy="1602938"/>
          </a:xfrm>
          <a:prstGeom prst="rect">
            <a:avLst/>
          </a:prstGeom>
        </p:spPr>
      </p:pic>
      <p:sp>
        <p:nvSpPr>
          <p:cNvPr id="5" name="Text 1"/>
          <p:cNvSpPr/>
          <p:nvPr/>
        </p:nvSpPr>
        <p:spPr>
          <a:xfrm>
            <a:off x="3165119" y="2401831"/>
            <a:ext cx="2549683" cy="328732"/>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pitchFamily="34" charset="0"/>
                <a:ea typeface="Petrona" pitchFamily="34" charset="-122"/>
                <a:cs typeface="Petrona" pitchFamily="34" charset="-120"/>
              </a:rPr>
              <a:t>Sponsor Needs</a:t>
            </a:r>
            <a:endParaRPr lang="en-US" sz="2050" dirty="0"/>
          </a:p>
        </p:txBody>
      </p:sp>
      <p:sp>
        <p:nvSpPr>
          <p:cNvPr id="6" name="Text 2"/>
          <p:cNvSpPr/>
          <p:nvPr/>
        </p:nvSpPr>
        <p:spPr>
          <a:xfrm>
            <a:off x="3165119" y="2850697"/>
            <a:ext cx="6003595" cy="641033"/>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Times New Roman" panose="02020603050405020304" pitchFamily="18" charset="0"/>
              </a:rPr>
              <a:t>Sponsors require a platform to discover, to connect with, and manage influencers for effective marketing campaigns.</a:t>
            </a:r>
            <a:endParaRPr lang="en-US" sz="1550" dirty="0"/>
          </a:p>
        </p:txBody>
      </p:sp>
      <p:pic>
        <p:nvPicPr>
          <p:cNvPr id="7" name="Image 2" descr="preencoded.png"/>
          <p:cNvPicPr>
            <a:picLocks noChangeAspect="1"/>
          </p:cNvPicPr>
          <p:nvPr/>
        </p:nvPicPr>
        <p:blipFill>
          <a:blip r:embed="rId7"/>
          <a:stretch>
            <a:fillRect/>
          </a:stretch>
        </p:blipFill>
        <p:spPr>
          <a:xfrm>
            <a:off x="1862813" y="3804507"/>
            <a:ext cx="971253" cy="1602938"/>
          </a:xfrm>
          <a:prstGeom prst="rect">
            <a:avLst/>
          </a:prstGeom>
        </p:spPr>
      </p:pic>
      <p:sp>
        <p:nvSpPr>
          <p:cNvPr id="8" name="Text 3"/>
          <p:cNvSpPr/>
          <p:nvPr/>
        </p:nvSpPr>
        <p:spPr>
          <a:xfrm>
            <a:off x="3165119" y="4004770"/>
            <a:ext cx="2947234" cy="328732"/>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pitchFamily="34" charset="0"/>
                <a:ea typeface="Petrona" pitchFamily="34" charset="-122"/>
                <a:cs typeface="Petrona" pitchFamily="34" charset="-120"/>
              </a:rPr>
              <a:t>Influencer Opportunities</a:t>
            </a:r>
            <a:endParaRPr lang="en-US" sz="2050" dirty="0"/>
          </a:p>
        </p:txBody>
      </p:sp>
      <p:sp>
        <p:nvSpPr>
          <p:cNvPr id="9" name="Text 4"/>
          <p:cNvSpPr/>
          <p:nvPr/>
        </p:nvSpPr>
        <p:spPr>
          <a:xfrm>
            <a:off x="3165119" y="4453635"/>
            <a:ext cx="6003595" cy="641033"/>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Influencers seek a centralized platform to showcase their work, find sponsorship opportunities, and manage collaborations.</a:t>
            </a:r>
            <a:endParaRPr lang="en-US" sz="1550" dirty="0"/>
          </a:p>
        </p:txBody>
      </p:sp>
      <p:pic>
        <p:nvPicPr>
          <p:cNvPr id="10" name="Image 3" descr="preencoded.png"/>
          <p:cNvPicPr>
            <a:picLocks noChangeAspect="1"/>
          </p:cNvPicPr>
          <p:nvPr/>
        </p:nvPicPr>
        <p:blipFill>
          <a:blip r:embed="rId8"/>
          <a:stretch>
            <a:fillRect/>
          </a:stretch>
        </p:blipFill>
        <p:spPr>
          <a:xfrm>
            <a:off x="1862813" y="5407445"/>
            <a:ext cx="971253" cy="1810941"/>
          </a:xfrm>
          <a:prstGeom prst="rect">
            <a:avLst/>
          </a:prstGeom>
        </p:spPr>
      </p:pic>
      <p:sp>
        <p:nvSpPr>
          <p:cNvPr id="11" name="Text 5"/>
          <p:cNvSpPr/>
          <p:nvPr/>
        </p:nvSpPr>
        <p:spPr>
          <a:xfrm>
            <a:off x="3165119" y="5607708"/>
            <a:ext cx="3120729" cy="328732"/>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Petrona" pitchFamily="34" charset="0"/>
                <a:ea typeface="Petrona" pitchFamily="34" charset="-122"/>
                <a:cs typeface="Petrona" pitchFamily="34" charset="-120"/>
              </a:rPr>
              <a:t>Streamlined Collaboration</a:t>
            </a:r>
            <a:endParaRPr lang="en-US" sz="2050" dirty="0"/>
          </a:p>
        </p:txBody>
      </p:sp>
      <p:sp>
        <p:nvSpPr>
          <p:cNvPr id="12" name="Text 6"/>
          <p:cNvSpPr/>
          <p:nvPr/>
        </p:nvSpPr>
        <p:spPr>
          <a:xfrm>
            <a:off x="3165119" y="6056574"/>
            <a:ext cx="6003595" cy="96154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SponsorSphere facilitates smooth communication, contract negotiation, and campaign execution between sponsors and influencers.</a:t>
            </a:r>
            <a:endParaRPr lang="en-US" sz="1550" dirty="0"/>
          </a:p>
        </p:txBody>
      </p:sp>
    </p:spTree>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35 -0.74672 " pathEditMode="relative" rAng="0" ptsTypes="AA">
                                      <p:cBhvr>
                                        <p:cTn id="6" dur="30000" fill="hold"/>
                                        <p:tgtEl>
                                          <p:spTgt spid="14"/>
                                        </p:tgtEl>
                                        <p:attrNameLst>
                                          <p:attrName>ppt_x</p:attrName>
                                          <p:attrName>ppt_y</p:attrName>
                                        </p:attrNameLst>
                                      </p:cBhvr>
                                      <p:rCtr x="12467" y="-37346"/>
                                    </p:animMotion>
                                  </p:childTnLst>
                                </p:cTn>
                              </p:par>
                              <p:par>
                                <p:cTn id="7" presetID="6" presetClass="emph" presetSubtype="0" accel="50000" decel="50000" fill="hold" nodeType="withEffect">
                                  <p:stCondLst>
                                    <p:cond delay="0"/>
                                  </p:stCondLst>
                                  <p:childTnLst>
                                    <p:animScale>
                                      <p:cBhvr>
                                        <p:cTn id="8" dur="30000" fill="hold"/>
                                        <p:tgtEl>
                                          <p:spTgt spid="14"/>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35 -0.74672 L -0.24935 -0.74672 " pathEditMode="relative" rAng="0" ptsTypes="AA">
                                      <p:cBhvr>
                                        <p:cTn id="11" dur="30000" fill="hold"/>
                                        <p:tgtEl>
                                          <p:spTgt spid="14"/>
                                        </p:tgtEl>
                                        <p:attrNameLst>
                                          <p:attrName>ppt_x</p:attrName>
                                          <p:attrName>ppt_y</p:attrName>
                                        </p:attrNameLst>
                                      </p:cBhvr>
                                      <p:rCtr x="-24935" y="0"/>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35 -0.74672 L -0.24935 0.74672 " pathEditMode="relative" rAng="0" ptsTypes="AA">
                                      <p:cBhvr>
                                        <p:cTn id="14" dur="30000" fill="hold"/>
                                        <p:tgtEl>
                                          <p:spTgt spid="14"/>
                                        </p:tgtEl>
                                        <p:attrNameLst>
                                          <p:attrName>ppt_x</p:attrName>
                                          <p:attrName>ppt_y</p:attrName>
                                        </p:attrNameLst>
                                      </p:cBhvr>
                                      <p:rCtr x="0" y="74672"/>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4935 0.74672 L 0 0 " pathEditMode="relative" rAng="0" ptsTypes="AA">
                                      <p:cBhvr>
                                        <p:cTn id="17" dur="30000" fill="hold"/>
                                        <p:tgtEl>
                                          <p:spTgt spid="14"/>
                                        </p:tgtEl>
                                        <p:attrNameLst>
                                          <p:attrName>ppt_x</p:attrName>
                                          <p:attrName>ppt_y</p:attrName>
                                        </p:attrNameLst>
                                      </p:cBhvr>
                                      <p:rCtr x="12467" y="-37346"/>
                                    </p:animMotion>
                                  </p:childTnLst>
                                </p:cTn>
                              </p:par>
                              <p:par>
                                <p:cTn id="18" presetID="6" presetClass="emph" presetSubtype="0" accel="50000" decel="50000" fill="hold" nodeType="withEffect">
                                  <p:stCondLst>
                                    <p:cond delay="5000"/>
                                  </p:stCondLst>
                                  <p:childTnLst>
                                    <p:animScale>
                                      <p:cBhvr>
                                        <p:cTn id="19" dur="30000" fill="hold"/>
                                        <p:tgtEl>
                                          <p:spTgt spid="14"/>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00019 " pathEditMode="relative" rAng="0" ptsTypes="AA">
                                      <p:cBhvr>
                                        <p:cTn id="22" dur="5000" fill="hold"/>
                                        <p:tgtEl>
                                          <p:spTgt spid="14"/>
                                        </p:tgtEl>
                                        <p:attrNameLst>
                                          <p:attrName>ppt_x</p:attrName>
                                          <p:attrName>ppt_y</p:attrName>
                                        </p:attrNameLst>
                                      </p:cBhvr>
                                      <p:rCtr x="0" y="0"/>
                                    </p:animMotion>
                                  </p:childTnLst>
                                </p:cTn>
                              </p:par>
                            </p:childTnLst>
                          </p:cTn>
                        </p:par>
                      </p:childTnLst>
                    </p:cTn>
                  </p:par>
                </p:childTnLst>
              </p:cTn>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33972-B02C-D543-8D36-4A4C32E7E344}"/>
            </a:ext>
          </a:extLst>
        </p:cNvPr>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15888ED7-503D-EB18-844E-75B4BD33C19A}"/>
              </a:ext>
            </a:extLst>
          </p:cNvPr>
          <p:cNvPicPr>
            <a:picLocks noChangeAspect="1"/>
          </p:cNvPicPr>
          <p:nvPr/>
        </p:nvPicPr>
        <p:blipFill>
          <a:blip r:embed="rId3"/>
          <a:srcRect l="-2" t="-1" r="24097" b="24097"/>
          <a:stretch/>
        </p:blipFill>
        <p:spPr>
          <a:xfrm>
            <a:off x="-37071" y="0"/>
            <a:ext cx="14630400" cy="8514080"/>
          </a:xfrm>
          <a:prstGeom prst="rect">
            <a:avLst/>
          </a:prstGeom>
        </p:spPr>
      </p:pic>
      <p:sp>
        <p:nvSpPr>
          <p:cNvPr id="2" name="Text 0">
            <a:extLst>
              <a:ext uri="{FF2B5EF4-FFF2-40B4-BE49-F238E27FC236}">
                <a16:creationId xmlns:a16="http://schemas.microsoft.com/office/drawing/2014/main" id="{DB40591D-5878-CAC7-A28C-16308D2600A9}"/>
              </a:ext>
            </a:extLst>
          </p:cNvPr>
          <p:cNvSpPr/>
          <p:nvPr/>
        </p:nvSpPr>
        <p:spPr>
          <a:xfrm>
            <a:off x="1954415" y="893305"/>
            <a:ext cx="9105836" cy="887497"/>
          </a:xfrm>
          <a:prstGeom prst="rect">
            <a:avLst/>
          </a:prstGeom>
          <a:noFill/>
          <a:ln/>
        </p:spPr>
        <p:txBody>
          <a:bodyPr wrap="square" lIns="0" tIns="0" rIns="0" bIns="0" rtlCol="0" anchor="t"/>
          <a:lstStyle/>
          <a:p>
            <a:pPr marL="0" indent="0">
              <a:lnSpc>
                <a:spcPts val="5850"/>
              </a:lnSpc>
              <a:buNone/>
            </a:pPr>
            <a:r>
              <a:rPr lang="en-US" sz="5400" dirty="0">
                <a:latin typeface="ACADEMY ENGRAVED LET PLAIN:1.0" panose="02000000000000000000" pitchFamily="2" charset="0"/>
              </a:rPr>
              <a:t>User Roles</a:t>
            </a:r>
          </a:p>
        </p:txBody>
      </p:sp>
      <p:sp>
        <p:nvSpPr>
          <p:cNvPr id="3" name="Text 1">
            <a:extLst>
              <a:ext uri="{FF2B5EF4-FFF2-40B4-BE49-F238E27FC236}">
                <a16:creationId xmlns:a16="http://schemas.microsoft.com/office/drawing/2014/main" id="{F0A69A2F-15C5-1733-971B-3E13AF95403A}"/>
              </a:ext>
            </a:extLst>
          </p:cNvPr>
          <p:cNvSpPr/>
          <p:nvPr/>
        </p:nvSpPr>
        <p:spPr>
          <a:xfrm>
            <a:off x="2061104" y="5240101"/>
            <a:ext cx="3228140" cy="669728"/>
          </a:xfrm>
          <a:prstGeom prst="rect">
            <a:avLst/>
          </a:prstGeom>
          <a:noFill/>
          <a:ln/>
        </p:spPr>
        <p:txBody>
          <a:bodyPr wrap="square" lIns="0" tIns="0" rIns="0" bIns="0" rtlCol="0" anchor="t"/>
          <a:lstStyle/>
          <a:p>
            <a:pPr marL="0" indent="0" algn="ctr">
              <a:lnSpc>
                <a:spcPts val="2900"/>
              </a:lnSpc>
              <a:buNone/>
            </a:pPr>
            <a:r>
              <a:rPr lang="en-US" sz="2300" b="1" dirty="0"/>
              <a:t>Admin</a:t>
            </a:r>
          </a:p>
        </p:txBody>
      </p:sp>
      <p:sp>
        <p:nvSpPr>
          <p:cNvPr id="4" name="Text 2">
            <a:extLst>
              <a:ext uri="{FF2B5EF4-FFF2-40B4-BE49-F238E27FC236}">
                <a16:creationId xmlns:a16="http://schemas.microsoft.com/office/drawing/2014/main" id="{43C4A91B-0231-CF9C-EBC8-CBD83057203B}"/>
              </a:ext>
            </a:extLst>
          </p:cNvPr>
          <p:cNvSpPr/>
          <p:nvPr/>
        </p:nvSpPr>
        <p:spPr>
          <a:xfrm>
            <a:off x="2200349" y="5866103"/>
            <a:ext cx="2949649" cy="1079397"/>
          </a:xfrm>
          <a:prstGeom prst="rect">
            <a:avLst/>
          </a:prstGeom>
          <a:noFill/>
          <a:ln/>
        </p:spPr>
        <p:txBody>
          <a:bodyPr wrap="square" lIns="0" tIns="0" rIns="0" bIns="0" rtlCol="0" anchor="t"/>
          <a:lstStyle/>
          <a:p>
            <a:pPr marL="0" indent="0" algn="ctr">
              <a:lnSpc>
                <a:spcPts val="2850"/>
              </a:lnSpc>
              <a:buNone/>
            </a:pPr>
            <a:r>
              <a:rPr lang="en-IN" sz="2000" dirty="0">
                <a:effectLst/>
                <a:latin typeface="Times New Roman" panose="02020603050405020304" pitchFamily="18" charset="0"/>
                <a:cs typeface="Times New Roman" panose="02020603050405020304" pitchFamily="18" charset="0"/>
              </a:rPr>
              <a:t>Admins with platform monitoring access</a:t>
            </a:r>
            <a:endParaRPr lang="en-US" dirty="0">
              <a:latin typeface="Times New Roman" panose="02020603050405020304" pitchFamily="18" charset="0"/>
              <a:cs typeface="Times New Roman" panose="02020603050405020304" pitchFamily="18" charset="0"/>
            </a:endParaRPr>
          </a:p>
        </p:txBody>
      </p:sp>
      <p:sp>
        <p:nvSpPr>
          <p:cNvPr id="5" name="Text 3">
            <a:extLst>
              <a:ext uri="{FF2B5EF4-FFF2-40B4-BE49-F238E27FC236}">
                <a16:creationId xmlns:a16="http://schemas.microsoft.com/office/drawing/2014/main" id="{DDC5125E-47A5-6C30-5CF0-CCAE4732DE8B}"/>
              </a:ext>
            </a:extLst>
          </p:cNvPr>
          <p:cNvSpPr/>
          <p:nvPr/>
        </p:nvSpPr>
        <p:spPr>
          <a:xfrm>
            <a:off x="6256411" y="5212362"/>
            <a:ext cx="2446546" cy="334861"/>
          </a:xfrm>
          <a:prstGeom prst="rect">
            <a:avLst/>
          </a:prstGeom>
          <a:noFill/>
          <a:ln/>
        </p:spPr>
        <p:txBody>
          <a:bodyPr wrap="none" lIns="0" tIns="0" rIns="0" bIns="0" rtlCol="0" anchor="t"/>
          <a:lstStyle/>
          <a:p>
            <a:pPr marL="0" indent="0" algn="ctr">
              <a:lnSpc>
                <a:spcPts val="2900"/>
              </a:lnSpc>
              <a:buNone/>
            </a:pPr>
            <a:r>
              <a:rPr lang="en-US" sz="2300" b="1" dirty="0"/>
              <a:t>Sponsor</a:t>
            </a:r>
          </a:p>
        </p:txBody>
      </p:sp>
      <p:sp>
        <p:nvSpPr>
          <p:cNvPr id="6" name="Text 4">
            <a:extLst>
              <a:ext uri="{FF2B5EF4-FFF2-40B4-BE49-F238E27FC236}">
                <a16:creationId xmlns:a16="http://schemas.microsoft.com/office/drawing/2014/main" id="{4CE082AE-C651-1002-E81C-DE74256BC2DA}"/>
              </a:ext>
            </a:extLst>
          </p:cNvPr>
          <p:cNvSpPr/>
          <p:nvPr/>
        </p:nvSpPr>
        <p:spPr>
          <a:xfrm>
            <a:off x="6091880" y="5849247"/>
            <a:ext cx="2953265" cy="1058180"/>
          </a:xfrm>
          <a:prstGeom prst="rect">
            <a:avLst/>
          </a:prstGeom>
          <a:noFill/>
          <a:ln/>
        </p:spPr>
        <p:txBody>
          <a:bodyPr wrap="square" lIns="0" tIns="0" rIns="0" bIns="0" rtlCol="0" anchor="t"/>
          <a:lstStyle/>
          <a:p>
            <a:pPr marL="0" indent="0" algn="ctr">
              <a:lnSpc>
                <a:spcPts val="2850"/>
              </a:lnSpc>
              <a:buNone/>
            </a:pPr>
            <a:r>
              <a:rPr lang="en-IN" sz="2000" dirty="0">
                <a:effectLst/>
                <a:latin typeface="Times New Roman" panose="02020603050405020304" pitchFamily="18" charset="0"/>
                <a:cs typeface="Times New Roman" panose="02020603050405020304" pitchFamily="18" charset="0"/>
              </a:rPr>
              <a:t>Sponsors managing </a:t>
            </a:r>
            <a:r>
              <a:rPr lang="en-IN" sz="2000" dirty="0">
                <a:latin typeface="Times New Roman" panose="02020603050405020304" pitchFamily="18" charset="0"/>
                <a:cs typeface="Times New Roman" panose="02020603050405020304" pitchFamily="18" charset="0"/>
              </a:rPr>
              <a:t>C</a:t>
            </a:r>
            <a:r>
              <a:rPr lang="en-IN" sz="2000" dirty="0">
                <a:effectLst/>
                <a:latin typeface="Times New Roman" panose="02020603050405020304" pitchFamily="18" charset="0"/>
                <a:cs typeface="Times New Roman" panose="02020603050405020304" pitchFamily="18" charset="0"/>
              </a:rPr>
              <a:t>ampaigns and Ad Request</a:t>
            </a:r>
            <a:endParaRPr lang="en-US" dirty="0">
              <a:latin typeface="Times New Roman" panose="02020603050405020304" pitchFamily="18" charset="0"/>
              <a:cs typeface="Times New Roman" panose="02020603050405020304" pitchFamily="18" charset="0"/>
            </a:endParaRPr>
          </a:p>
        </p:txBody>
      </p:sp>
      <p:sp>
        <p:nvSpPr>
          <p:cNvPr id="7" name="Text 5">
            <a:extLst>
              <a:ext uri="{FF2B5EF4-FFF2-40B4-BE49-F238E27FC236}">
                <a16:creationId xmlns:a16="http://schemas.microsoft.com/office/drawing/2014/main" id="{A744DE56-AA7A-0C73-A69C-62F02F6A1C48}"/>
              </a:ext>
            </a:extLst>
          </p:cNvPr>
          <p:cNvSpPr/>
          <p:nvPr/>
        </p:nvSpPr>
        <p:spPr>
          <a:xfrm>
            <a:off x="9609720" y="5205196"/>
            <a:ext cx="3234021" cy="669728"/>
          </a:xfrm>
          <a:prstGeom prst="rect">
            <a:avLst/>
          </a:prstGeom>
          <a:noFill/>
          <a:ln/>
        </p:spPr>
        <p:txBody>
          <a:bodyPr wrap="square" lIns="0" tIns="0" rIns="0" bIns="0" rtlCol="0" anchor="t"/>
          <a:lstStyle/>
          <a:p>
            <a:pPr marL="0" indent="0" algn="ctr">
              <a:lnSpc>
                <a:spcPts val="2900"/>
              </a:lnSpc>
              <a:buNone/>
            </a:pPr>
            <a:r>
              <a:rPr lang="en-US" sz="2300" b="1" dirty="0"/>
              <a:t>Influencers</a:t>
            </a:r>
          </a:p>
        </p:txBody>
      </p:sp>
      <p:sp>
        <p:nvSpPr>
          <p:cNvPr id="8" name="Text 6">
            <a:extLst>
              <a:ext uri="{FF2B5EF4-FFF2-40B4-BE49-F238E27FC236}">
                <a16:creationId xmlns:a16="http://schemas.microsoft.com/office/drawing/2014/main" id="{CB46BE42-F872-CB44-5C2F-C7FE6BA25AE9}"/>
              </a:ext>
            </a:extLst>
          </p:cNvPr>
          <p:cNvSpPr/>
          <p:nvPr/>
        </p:nvSpPr>
        <p:spPr>
          <a:xfrm>
            <a:off x="9784402" y="5849246"/>
            <a:ext cx="2862484" cy="890088"/>
          </a:xfrm>
          <a:prstGeom prst="rect">
            <a:avLst/>
          </a:prstGeom>
          <a:noFill/>
          <a:ln/>
        </p:spPr>
        <p:txBody>
          <a:bodyPr wrap="square" lIns="0" tIns="0" rIns="0" bIns="0" rtlCol="0" anchor="t"/>
          <a:lstStyle/>
          <a:p>
            <a:pPr marL="0" indent="0" algn="ctr">
              <a:lnSpc>
                <a:spcPts val="2850"/>
              </a:lnSpc>
              <a:buNone/>
            </a:pPr>
            <a:r>
              <a:rPr lang="en-IN" sz="2000" dirty="0">
                <a:effectLst/>
                <a:latin typeface="Times New Roman" panose="02020603050405020304" pitchFamily="18" charset="0"/>
                <a:cs typeface="Times New Roman" panose="02020603050405020304" pitchFamily="18" charset="0"/>
              </a:rPr>
              <a:t>Influencers engaging with ad requests</a:t>
            </a:r>
            <a:endParaRPr lang="en-US" dirty="0">
              <a:latin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id="{1ADF2AC0-2D59-A9EB-3747-F29C5272D5B1}"/>
              </a:ext>
            </a:extLst>
          </p:cNvPr>
          <p:cNvSpPr/>
          <p:nvPr/>
        </p:nvSpPr>
        <p:spPr>
          <a:xfrm>
            <a:off x="1983514" y="4971216"/>
            <a:ext cx="3448132" cy="21039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
        <p:nvSpPr>
          <p:cNvPr id="12" name="Rounded Rectangle 11">
            <a:extLst>
              <a:ext uri="{FF2B5EF4-FFF2-40B4-BE49-F238E27FC236}">
                <a16:creationId xmlns:a16="http://schemas.microsoft.com/office/drawing/2014/main" id="{B0438445-631F-9143-90A8-DE94ABAB1E35}"/>
              </a:ext>
            </a:extLst>
          </p:cNvPr>
          <p:cNvSpPr/>
          <p:nvPr/>
        </p:nvSpPr>
        <p:spPr>
          <a:xfrm>
            <a:off x="5726588" y="4971216"/>
            <a:ext cx="3448132" cy="21039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
        <p:nvSpPr>
          <p:cNvPr id="13" name="Rounded Rectangle 12">
            <a:extLst>
              <a:ext uri="{FF2B5EF4-FFF2-40B4-BE49-F238E27FC236}">
                <a16:creationId xmlns:a16="http://schemas.microsoft.com/office/drawing/2014/main" id="{BCCAA263-3C91-2F73-84C0-C3E93B511D6C}"/>
              </a:ext>
            </a:extLst>
          </p:cNvPr>
          <p:cNvSpPr/>
          <p:nvPr/>
        </p:nvSpPr>
        <p:spPr>
          <a:xfrm>
            <a:off x="9469662" y="4971216"/>
            <a:ext cx="3454413" cy="21039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pic>
        <p:nvPicPr>
          <p:cNvPr id="14" name="Picture 13">
            <a:extLst>
              <a:ext uri="{FF2B5EF4-FFF2-40B4-BE49-F238E27FC236}">
                <a16:creationId xmlns:a16="http://schemas.microsoft.com/office/drawing/2014/main" id="{3655A586-EFCE-7418-0AF3-ABA4740C321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726588" y="2053805"/>
            <a:ext cx="3448132" cy="2298755"/>
          </a:xfrm>
          <a:prstGeom prst="rect">
            <a:avLst/>
          </a:prstGeom>
          <a:effectLst>
            <a:glow>
              <a:schemeClr val="accent1">
                <a:alpha val="40000"/>
              </a:schemeClr>
            </a:glow>
            <a:softEdge rad="0"/>
          </a:effectLst>
        </p:spPr>
      </p:pic>
      <p:pic>
        <p:nvPicPr>
          <p:cNvPr id="17" name="Picture 16">
            <a:extLst>
              <a:ext uri="{FF2B5EF4-FFF2-40B4-BE49-F238E27FC236}">
                <a16:creationId xmlns:a16="http://schemas.microsoft.com/office/drawing/2014/main" id="{CA9ED910-7E96-7DE2-BDB4-BF3941397A3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983514" y="2053804"/>
            <a:ext cx="3448132" cy="2298755"/>
          </a:xfrm>
          <a:prstGeom prst="rect">
            <a:avLst/>
          </a:prstGeom>
        </p:spPr>
      </p:pic>
      <p:pic>
        <p:nvPicPr>
          <p:cNvPr id="20" name="Picture 19">
            <a:extLst>
              <a:ext uri="{FF2B5EF4-FFF2-40B4-BE49-F238E27FC236}">
                <a16:creationId xmlns:a16="http://schemas.microsoft.com/office/drawing/2014/main" id="{ADC2B4CF-E655-05A7-B115-69FE817CE59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469662" y="2070141"/>
            <a:ext cx="3454412" cy="2298755"/>
          </a:xfrm>
          <a:prstGeom prst="rect">
            <a:avLst/>
          </a:prstGeom>
        </p:spPr>
      </p:pic>
    </p:spTree>
    <p:extLst>
      <p:ext uri="{BB962C8B-B14F-4D97-AF65-F5344CB8AC3E}">
        <p14:creationId xmlns:p14="http://schemas.microsoft.com/office/powerpoint/2010/main" val="1076526368"/>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6146 0.04996 " pathEditMode="relative" rAng="0" ptsTypes="AA">
                                      <p:cBhvr>
                                        <p:cTn id="6" dur="30000" fill="hold"/>
                                        <p:tgtEl>
                                          <p:spTgt spid="10"/>
                                        </p:tgtEl>
                                        <p:attrNameLst>
                                          <p:attrName>ppt_x</p:attrName>
                                          <p:attrName>ppt_y</p:attrName>
                                        </p:attrNameLst>
                                      </p:cBhvr>
                                      <p:rCtr x="-8073" y="2488"/>
                                    </p:animMotion>
                                  </p:childTnLst>
                                </p:cTn>
                              </p:par>
                              <p:par>
                                <p:cTn id="7" presetID="6" presetClass="emph" presetSubtype="0" accel="50000" decel="50000" fill="hold" nodeType="withEffect">
                                  <p:stCondLst>
                                    <p:cond delay="0"/>
                                  </p:stCondLst>
                                  <p:childTnLst>
                                    <p:animScale>
                                      <p:cBhvr>
                                        <p:cTn id="8" dur="30000" fill="hold"/>
                                        <p:tgtEl>
                                          <p:spTgt spid="1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6146 0.04996 L 0.20605 -0.24884 " pathEditMode="relative" rAng="0" ptsTypes="AA">
                                      <p:cBhvr>
                                        <p:cTn id="11" dur="30000" fill="hold"/>
                                        <p:tgtEl>
                                          <p:spTgt spid="10"/>
                                        </p:tgtEl>
                                        <p:attrNameLst>
                                          <p:attrName>ppt_x</p:attrName>
                                          <p:attrName>ppt_y</p:attrName>
                                        </p:attrNameLst>
                                      </p:cBhvr>
                                      <p:rCtr x="18370" y="-14950"/>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0605 -0.24884 L -0.24935 -0.24884 " pathEditMode="relative" rAng="0" ptsTypes="AA">
                                      <p:cBhvr>
                                        <p:cTn id="14" dur="30000" fill="hold"/>
                                        <p:tgtEl>
                                          <p:spTgt spid="10"/>
                                        </p:tgtEl>
                                        <p:attrNameLst>
                                          <p:attrName>ppt_x</p:attrName>
                                          <p:attrName>ppt_y</p:attrName>
                                        </p:attrNameLst>
                                      </p:cBhvr>
                                      <p:rCtr x="-22776" y="0"/>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24935 -0.24884 L 0 0 " pathEditMode="relative" rAng="0" ptsTypes="AA">
                                      <p:cBhvr>
                                        <p:cTn id="17" dur="30000" fill="hold"/>
                                        <p:tgtEl>
                                          <p:spTgt spid="10"/>
                                        </p:tgtEl>
                                        <p:attrNameLst>
                                          <p:attrName>ppt_x</p:attrName>
                                          <p:attrName>ppt_y</p:attrName>
                                        </p:attrNameLst>
                                      </p:cBhvr>
                                      <p:rCtr x="12467" y="12442"/>
                                    </p:animMotion>
                                  </p:childTnLst>
                                </p:cTn>
                              </p:par>
                              <p:par>
                                <p:cTn id="18" presetID="6" presetClass="emph" presetSubtype="0" accel="50000" decel="50000" fill="hold" nodeType="withEffect">
                                  <p:stCondLst>
                                    <p:cond delay="5000"/>
                                  </p:stCondLst>
                                  <p:childTnLst>
                                    <p:animScale>
                                      <p:cBhvr>
                                        <p:cTn id="19" dur="30000" fill="hold"/>
                                        <p:tgtEl>
                                          <p:spTgt spid="10"/>
                                        </p:tgtEl>
                                      </p:cBhvr>
                                      <p:by x="150000" y="150000"/>
                                      <p:to x="100000" y="100000"/>
                                    </p:animScale>
                                  </p:childTnLst>
                                </p:cTn>
                              </p:par>
                            </p:childTnLst>
                          </p:cTn>
                        </p:par>
                        <p:par>
                          <p:cTn id="20" fill="hold">
                            <p:stCondLst>
                              <p:cond delay="135000"/>
                            </p:stCondLst>
                            <p:childTnLst>
                              <p:par>
                                <p:cTn id="21" presetID="0" presetClass="path" presetSubtype="0" accel="50000" decel="50000" fill="hold" nodeType="afterEffect">
                                  <p:stCondLst>
                                    <p:cond delay="0"/>
                                  </p:stCondLst>
                                  <p:childTnLst>
                                    <p:animMotion origin="layout" path="M 0 0 L 0 0.00019 " pathEditMode="relative" rAng="0" ptsTypes="AA">
                                      <p:cBhvr>
                                        <p:cTn id="22" dur="5000" fill="hold"/>
                                        <p:tgtEl>
                                          <p:spTgt spid="10"/>
                                        </p:tgtEl>
                                        <p:attrNameLst>
                                          <p:attrName>ppt_x</p:attrName>
                                          <p:attrName>ppt_y</p:attrName>
                                        </p:attrNameLst>
                                      </p:cBhvr>
                                      <p:rCtr x="0" y="0"/>
                                    </p:animMotion>
                                  </p:childTnLst>
                                </p:cTn>
                              </p:par>
                            </p:childTnLst>
                          </p:cTn>
                        </p:par>
                      </p:childTnLst>
                    </p:cTn>
                  </p:par>
                </p:childTnLst>
              </p:cTn>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927601" cy="8229601"/>
          </a:xfrm>
          <a:prstGeom prst="rect">
            <a:avLst/>
          </a:prstGeom>
        </p:spPr>
      </p:pic>
      <p:pic>
        <p:nvPicPr>
          <p:cNvPr id="3" name="Image 1" descr="preencoded.png"/>
          <p:cNvPicPr>
            <a:picLocks noChangeAspect="1"/>
          </p:cNvPicPr>
          <p:nvPr/>
        </p:nvPicPr>
        <p:blipFill>
          <a:blip r:embed="rId4"/>
          <a:stretch>
            <a:fillRect/>
          </a:stretch>
        </p:blipFill>
        <p:spPr>
          <a:xfrm>
            <a:off x="225863" y="2218253"/>
            <a:ext cx="4701738" cy="3793331"/>
          </a:xfrm>
          <a:prstGeom prst="rect">
            <a:avLst/>
          </a:prstGeom>
        </p:spPr>
      </p:pic>
      <p:sp>
        <p:nvSpPr>
          <p:cNvPr id="4" name="Text 0"/>
          <p:cNvSpPr/>
          <p:nvPr/>
        </p:nvSpPr>
        <p:spPr>
          <a:xfrm>
            <a:off x="4762387" y="607575"/>
            <a:ext cx="7879556" cy="1185386"/>
          </a:xfrm>
          <a:prstGeom prst="rect">
            <a:avLst/>
          </a:prstGeom>
          <a:noFill/>
          <a:ln/>
        </p:spPr>
        <p:txBody>
          <a:bodyPr wrap="square" lIns="0" tIns="0" rIns="0" bIns="0" rtlCol="0" anchor="t"/>
          <a:lstStyle/>
          <a:p>
            <a:pPr marL="0" indent="0" algn="ctr">
              <a:lnSpc>
                <a:spcPts val="4650"/>
              </a:lnSpc>
              <a:buNone/>
            </a:pPr>
            <a:r>
              <a:rPr lang="en-US" sz="3700" b="1" dirty="0">
                <a:solidFill>
                  <a:srgbClr val="000000"/>
                </a:solidFill>
                <a:latin typeface="ACADEMY ENGRAVED LET PLAIN:1.0" panose="02000000000000000000" pitchFamily="2" charset="0"/>
                <a:ea typeface="Petrona" pitchFamily="34" charset="-122"/>
                <a:cs typeface="Petrona" pitchFamily="34" charset="-120"/>
              </a:rPr>
              <a:t>Functionalities: Campaign and Ad Request Management</a:t>
            </a:r>
            <a:endParaRPr lang="en-US" sz="3700" dirty="0">
              <a:latin typeface="ACADEMY ENGRAVED LET PLAIN:1.0" panose="02000000000000000000" pitchFamily="2" charset="0"/>
            </a:endParaRPr>
          </a:p>
        </p:txBody>
      </p:sp>
      <p:pic>
        <p:nvPicPr>
          <p:cNvPr id="5" name="Image 2" descr="preencoded.png"/>
          <p:cNvPicPr>
            <a:picLocks noChangeAspect="1"/>
          </p:cNvPicPr>
          <p:nvPr/>
        </p:nvPicPr>
        <p:blipFill>
          <a:blip r:embed="rId5"/>
          <a:stretch>
            <a:fillRect/>
          </a:stretch>
        </p:blipFill>
        <p:spPr>
          <a:xfrm>
            <a:off x="5153464" y="2074902"/>
            <a:ext cx="903208" cy="1445062"/>
          </a:xfrm>
          <a:prstGeom prst="rect">
            <a:avLst/>
          </a:prstGeom>
        </p:spPr>
      </p:pic>
      <p:sp>
        <p:nvSpPr>
          <p:cNvPr id="6" name="Text 1"/>
          <p:cNvSpPr/>
          <p:nvPr/>
        </p:nvSpPr>
        <p:spPr>
          <a:xfrm>
            <a:off x="6327539" y="2255520"/>
            <a:ext cx="2370892" cy="296228"/>
          </a:xfrm>
          <a:prstGeom prst="rect">
            <a:avLst/>
          </a:prstGeom>
          <a:noFill/>
          <a:ln/>
        </p:spPr>
        <p:txBody>
          <a:bodyPr wrap="none" lIns="0" tIns="0" rIns="0" bIns="0" rtlCol="0" anchor="t"/>
          <a:lstStyle/>
          <a:p>
            <a:pPr marL="0" indent="0" algn="l">
              <a:lnSpc>
                <a:spcPts val="2300"/>
              </a:lnSpc>
              <a:buNone/>
            </a:pPr>
            <a:r>
              <a:rPr lang="en-US" sz="2000" b="1" dirty="0">
                <a:solidFill>
                  <a:srgbClr val="272525"/>
                </a:solidFill>
                <a:latin typeface="Petrona" pitchFamily="34" charset="0"/>
                <a:ea typeface="Petrona" pitchFamily="34" charset="-122"/>
                <a:cs typeface="Petrona" pitchFamily="34" charset="-120"/>
              </a:rPr>
              <a:t>Campaign Proposal</a:t>
            </a:r>
            <a:endParaRPr lang="en-US" sz="2000" dirty="0"/>
          </a:p>
        </p:txBody>
      </p:sp>
      <p:sp>
        <p:nvSpPr>
          <p:cNvPr id="7" name="Text 2"/>
          <p:cNvSpPr/>
          <p:nvPr/>
        </p:nvSpPr>
        <p:spPr>
          <a:xfrm>
            <a:off x="6327540" y="2660094"/>
            <a:ext cx="6314404" cy="577929"/>
          </a:xfrm>
          <a:prstGeom prst="rect">
            <a:avLst/>
          </a:prstGeom>
          <a:noFill/>
          <a:ln/>
        </p:spPr>
        <p:txBody>
          <a:bodyPr wrap="square" lIns="0" tIns="0" rIns="0" bIns="0" rtlCol="0" anchor="t"/>
          <a:lstStyle/>
          <a:p>
            <a:pPr marL="0" indent="0" algn="l">
              <a:lnSpc>
                <a:spcPts val="2250"/>
              </a:lnSpc>
              <a:buNone/>
            </a:pPr>
            <a:r>
              <a:rPr lang="en-US" sz="1600" dirty="0">
                <a:solidFill>
                  <a:srgbClr val="272525"/>
                </a:solidFill>
                <a:latin typeface="Inter" pitchFamily="34" charset="0"/>
                <a:ea typeface="Inter" pitchFamily="34" charset="-122"/>
                <a:cs typeface="Inter" pitchFamily="34" charset="-120"/>
              </a:rPr>
              <a:t>Sponsors can create and submit detailed campaign proposals, outlining their objectives, budget, and expectations.</a:t>
            </a:r>
            <a:endParaRPr lang="en-US" sz="1600" dirty="0"/>
          </a:p>
        </p:txBody>
      </p:sp>
      <p:pic>
        <p:nvPicPr>
          <p:cNvPr id="8" name="Image 3" descr="preencoded.png"/>
          <p:cNvPicPr>
            <a:picLocks noChangeAspect="1"/>
          </p:cNvPicPr>
          <p:nvPr/>
        </p:nvPicPr>
        <p:blipFill>
          <a:blip r:embed="rId6"/>
          <a:stretch>
            <a:fillRect/>
          </a:stretch>
        </p:blipFill>
        <p:spPr>
          <a:xfrm>
            <a:off x="5153464" y="3519964"/>
            <a:ext cx="903208" cy="1445062"/>
          </a:xfrm>
          <a:prstGeom prst="rect">
            <a:avLst/>
          </a:prstGeom>
        </p:spPr>
      </p:pic>
      <p:sp>
        <p:nvSpPr>
          <p:cNvPr id="9" name="Text 3"/>
          <p:cNvSpPr/>
          <p:nvPr/>
        </p:nvSpPr>
        <p:spPr>
          <a:xfrm>
            <a:off x="6327539" y="3700582"/>
            <a:ext cx="2568297" cy="296228"/>
          </a:xfrm>
          <a:prstGeom prst="rect">
            <a:avLst/>
          </a:prstGeom>
          <a:noFill/>
          <a:ln/>
        </p:spPr>
        <p:txBody>
          <a:bodyPr wrap="none" lIns="0" tIns="0" rIns="0" bIns="0" rtlCol="0" anchor="t"/>
          <a:lstStyle/>
          <a:p>
            <a:pPr marL="0" indent="0" algn="l">
              <a:lnSpc>
                <a:spcPts val="2300"/>
              </a:lnSpc>
              <a:buNone/>
            </a:pPr>
            <a:r>
              <a:rPr lang="en-US" sz="2000" b="1" dirty="0">
                <a:solidFill>
                  <a:srgbClr val="272525"/>
                </a:solidFill>
                <a:latin typeface="Petrona" pitchFamily="34" charset="0"/>
                <a:ea typeface="Petrona" pitchFamily="34" charset="-122"/>
                <a:cs typeface="Petrona" pitchFamily="34" charset="-120"/>
              </a:rPr>
              <a:t>Review and Negotiation</a:t>
            </a:r>
            <a:endParaRPr lang="en-US" sz="2000" dirty="0"/>
          </a:p>
        </p:txBody>
      </p:sp>
      <p:sp>
        <p:nvSpPr>
          <p:cNvPr id="10" name="Text 4"/>
          <p:cNvSpPr/>
          <p:nvPr/>
        </p:nvSpPr>
        <p:spPr>
          <a:xfrm>
            <a:off x="6327540" y="4105156"/>
            <a:ext cx="6314404" cy="577929"/>
          </a:xfrm>
          <a:prstGeom prst="rect">
            <a:avLst/>
          </a:prstGeom>
          <a:noFill/>
          <a:ln/>
        </p:spPr>
        <p:txBody>
          <a:bodyPr wrap="square" lIns="0" tIns="0" rIns="0" bIns="0" rtlCol="0" anchor="t"/>
          <a:lstStyle/>
          <a:p>
            <a:pPr marL="0" indent="0" algn="l">
              <a:lnSpc>
                <a:spcPts val="2250"/>
              </a:lnSpc>
              <a:buNone/>
            </a:pPr>
            <a:r>
              <a:rPr lang="en-US" sz="1600" dirty="0">
                <a:solidFill>
                  <a:srgbClr val="272525"/>
                </a:solidFill>
                <a:latin typeface="Inter" pitchFamily="34" charset="0"/>
                <a:ea typeface="Inter" pitchFamily="34" charset="-122"/>
                <a:cs typeface="Inter" pitchFamily="34" charset="-120"/>
              </a:rPr>
              <a:t>Influencers can review proposals, negotiate terms, and accept or </a:t>
            </a:r>
            <a:r>
              <a:rPr lang="en-US" sz="1600">
                <a:solidFill>
                  <a:srgbClr val="272525"/>
                </a:solidFill>
                <a:latin typeface="Inter" pitchFamily="34" charset="0"/>
                <a:ea typeface="Inter" pitchFamily="34" charset="-122"/>
                <a:cs typeface="Inter" pitchFamily="34" charset="-120"/>
              </a:rPr>
              <a:t>decline ad-requests</a:t>
            </a:r>
          </a:p>
          <a:p>
            <a:pPr marL="0" indent="0" algn="l">
              <a:lnSpc>
                <a:spcPts val="2250"/>
              </a:lnSpc>
              <a:buNone/>
            </a:pPr>
            <a:r>
              <a:rPr lang="en-US" sz="1600">
                <a:solidFill>
                  <a:srgbClr val="272525"/>
                </a:solidFill>
                <a:latin typeface="Inter" pitchFamily="34" charset="0"/>
                <a:ea typeface="Inter" pitchFamily="34" charset="-122"/>
                <a:cs typeface="Inter" pitchFamily="34" charset="-120"/>
              </a:rPr>
              <a:t>.</a:t>
            </a:r>
            <a:endParaRPr lang="en-US" sz="1600" dirty="0"/>
          </a:p>
        </p:txBody>
      </p:sp>
      <p:pic>
        <p:nvPicPr>
          <p:cNvPr id="11" name="Image 4" descr="preencoded.png"/>
          <p:cNvPicPr>
            <a:picLocks noChangeAspect="1"/>
          </p:cNvPicPr>
          <p:nvPr/>
        </p:nvPicPr>
        <p:blipFill>
          <a:blip r:embed="rId7"/>
          <a:stretch>
            <a:fillRect/>
          </a:stretch>
        </p:blipFill>
        <p:spPr>
          <a:xfrm>
            <a:off x="5153464" y="4965025"/>
            <a:ext cx="903208" cy="1445062"/>
          </a:xfrm>
          <a:prstGeom prst="rect">
            <a:avLst/>
          </a:prstGeom>
        </p:spPr>
      </p:pic>
      <p:sp>
        <p:nvSpPr>
          <p:cNvPr id="12" name="Text 5"/>
          <p:cNvSpPr/>
          <p:nvPr/>
        </p:nvSpPr>
        <p:spPr>
          <a:xfrm>
            <a:off x="6327539" y="5145643"/>
            <a:ext cx="2370892" cy="296228"/>
          </a:xfrm>
          <a:prstGeom prst="rect">
            <a:avLst/>
          </a:prstGeom>
          <a:noFill/>
          <a:ln/>
        </p:spPr>
        <p:txBody>
          <a:bodyPr wrap="none" lIns="0" tIns="0" rIns="0" bIns="0" rtlCol="0" anchor="t"/>
          <a:lstStyle/>
          <a:p>
            <a:pPr marL="0" indent="0" algn="l">
              <a:lnSpc>
                <a:spcPts val="2300"/>
              </a:lnSpc>
              <a:buNone/>
            </a:pPr>
            <a:r>
              <a:rPr lang="en-US" sz="2000" b="1" dirty="0">
                <a:solidFill>
                  <a:srgbClr val="272525"/>
                </a:solidFill>
                <a:latin typeface="Petrona" pitchFamily="34" charset="0"/>
                <a:ea typeface="Petrona" pitchFamily="34" charset="-122"/>
                <a:cs typeface="Petrona" pitchFamily="34" charset="-120"/>
              </a:rPr>
              <a:t>Campaign Execution</a:t>
            </a:r>
            <a:endParaRPr lang="en-US" sz="2000" dirty="0"/>
          </a:p>
        </p:txBody>
      </p:sp>
      <p:sp>
        <p:nvSpPr>
          <p:cNvPr id="13" name="Text 6"/>
          <p:cNvSpPr/>
          <p:nvPr/>
        </p:nvSpPr>
        <p:spPr>
          <a:xfrm>
            <a:off x="6327540" y="5550218"/>
            <a:ext cx="6314404" cy="577929"/>
          </a:xfrm>
          <a:prstGeom prst="rect">
            <a:avLst/>
          </a:prstGeom>
          <a:noFill/>
          <a:ln/>
        </p:spPr>
        <p:txBody>
          <a:bodyPr wrap="square" lIns="0" tIns="0" rIns="0" bIns="0" rtlCol="0" anchor="t"/>
          <a:lstStyle/>
          <a:p>
            <a:pPr marL="0" indent="0" algn="l">
              <a:lnSpc>
                <a:spcPts val="2250"/>
              </a:lnSpc>
              <a:buNone/>
            </a:pPr>
            <a:r>
              <a:rPr lang="en-US" sz="1600" dirty="0">
                <a:solidFill>
                  <a:srgbClr val="272525"/>
                </a:solidFill>
                <a:latin typeface="Inter" pitchFamily="34" charset="0"/>
                <a:ea typeface="Inter" pitchFamily="34" charset="-122"/>
                <a:cs typeface="Inter" pitchFamily="34" charset="-120"/>
              </a:rPr>
              <a:t>Once accepted, the platform facilitates communication and metrics tracking for both parties.</a:t>
            </a:r>
            <a:endParaRPr lang="en-US" sz="1600" dirty="0"/>
          </a:p>
        </p:txBody>
      </p:sp>
      <p:sp>
        <p:nvSpPr>
          <p:cNvPr id="16" name="Text 8"/>
          <p:cNvSpPr/>
          <p:nvPr/>
        </p:nvSpPr>
        <p:spPr>
          <a:xfrm>
            <a:off x="7292697" y="6873359"/>
            <a:ext cx="6705481" cy="577929"/>
          </a:xfrm>
          <a:prstGeom prst="rect">
            <a:avLst/>
          </a:prstGeom>
          <a:noFill/>
          <a:ln/>
        </p:spPr>
        <p:txBody>
          <a:bodyPr wrap="square" lIns="0" tIns="0" rIns="0" bIns="0" rtlCol="0" anchor="t"/>
          <a:lstStyle/>
          <a:p>
            <a:pPr marL="0" indent="0" algn="l">
              <a:lnSpc>
                <a:spcPts val="2250"/>
              </a:lnSpc>
              <a:buNone/>
            </a:pPr>
            <a:endParaRPr lang="en-US" sz="1400" dirty="0"/>
          </a:p>
        </p:txBody>
      </p:sp>
      <p:sp>
        <p:nvSpPr>
          <p:cNvPr id="20" name="Rectangle 19">
            <a:extLst>
              <a:ext uri="{FF2B5EF4-FFF2-40B4-BE49-F238E27FC236}">
                <a16:creationId xmlns:a16="http://schemas.microsoft.com/office/drawing/2014/main" id="{21A510DB-F908-0938-B54B-ADC2D8E62810}"/>
              </a:ext>
            </a:extLst>
          </p:cNvPr>
          <p:cNvSpPr/>
          <p:nvPr/>
        </p:nvSpPr>
        <p:spPr>
          <a:xfrm>
            <a:off x="12641943" y="7707086"/>
            <a:ext cx="1988457" cy="522514"/>
          </a:xfrm>
          <a:prstGeom prst="rect">
            <a:avLst/>
          </a:prstGeom>
          <a:solidFill>
            <a:srgbClr val="EAF2F6"/>
          </a:solidFill>
          <a:ln>
            <a:solidFill>
              <a:srgbClr val="EAF2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653280" cy="8229600"/>
          </a:xfrm>
          <a:prstGeom prst="rect">
            <a:avLst/>
          </a:prstGeom>
        </p:spPr>
      </p:pic>
      <p:pic>
        <p:nvPicPr>
          <p:cNvPr id="3" name="Image 1" descr="preencoded.png"/>
          <p:cNvPicPr>
            <a:picLocks noChangeAspect="1"/>
          </p:cNvPicPr>
          <p:nvPr/>
        </p:nvPicPr>
        <p:blipFill>
          <a:blip r:embed="rId4"/>
          <a:srcRect b="5814"/>
          <a:stretch/>
        </p:blipFill>
        <p:spPr>
          <a:xfrm>
            <a:off x="0" y="1"/>
            <a:ext cx="4653280" cy="8229599"/>
          </a:xfrm>
          <a:prstGeom prst="rect">
            <a:avLst/>
          </a:prstGeom>
        </p:spPr>
      </p:pic>
      <p:sp>
        <p:nvSpPr>
          <p:cNvPr id="4" name="Text 0"/>
          <p:cNvSpPr/>
          <p:nvPr/>
        </p:nvSpPr>
        <p:spPr>
          <a:xfrm>
            <a:off x="5061781" y="636202"/>
            <a:ext cx="5953244" cy="718899"/>
          </a:xfrm>
          <a:prstGeom prst="rect">
            <a:avLst/>
          </a:prstGeom>
          <a:noFill/>
          <a:ln/>
        </p:spPr>
        <p:txBody>
          <a:bodyPr wrap="none" lIns="0" tIns="0" rIns="0" bIns="0" rtlCol="0" anchor="t"/>
          <a:lstStyle/>
          <a:p>
            <a:pPr marL="0" indent="0">
              <a:lnSpc>
                <a:spcPts val="5650"/>
              </a:lnSpc>
              <a:buNone/>
            </a:pPr>
            <a:r>
              <a:rPr lang="en-US" sz="4800" b="1" dirty="0">
                <a:solidFill>
                  <a:schemeClr val="accent1"/>
                </a:solidFill>
                <a:latin typeface="ACADEMY ENGRAVED LET PLAIN:1.0" panose="02000000000000000000" pitchFamily="2" charset="0"/>
                <a:ea typeface="Petrona" pitchFamily="34" charset="-122"/>
                <a:cs typeface="Petrona" pitchFamily="34" charset="-120"/>
              </a:rPr>
              <a:t>Search Functionalities</a:t>
            </a:r>
            <a:endParaRPr lang="en-US" sz="4800" dirty="0">
              <a:solidFill>
                <a:schemeClr val="accent1"/>
              </a:solidFill>
              <a:latin typeface="ACADEMY ENGRAVED LET PLAIN:1.0" panose="02000000000000000000" pitchFamily="2" charset="0"/>
            </a:endParaRPr>
          </a:p>
        </p:txBody>
      </p:sp>
      <p:pic>
        <p:nvPicPr>
          <p:cNvPr id="5" name="Image 2" descr="preencoded.png"/>
          <p:cNvPicPr>
            <a:picLocks noChangeAspect="1"/>
          </p:cNvPicPr>
          <p:nvPr/>
        </p:nvPicPr>
        <p:blipFill>
          <a:blip r:embed="rId5"/>
          <a:stretch>
            <a:fillRect/>
          </a:stretch>
        </p:blipFill>
        <p:spPr>
          <a:xfrm>
            <a:off x="5359202" y="1838932"/>
            <a:ext cx="547688" cy="547688"/>
          </a:xfrm>
          <a:prstGeom prst="rect">
            <a:avLst/>
          </a:prstGeom>
        </p:spPr>
      </p:pic>
      <p:sp>
        <p:nvSpPr>
          <p:cNvPr id="6" name="Text 1"/>
          <p:cNvSpPr/>
          <p:nvPr/>
        </p:nvSpPr>
        <p:spPr>
          <a:xfrm>
            <a:off x="5359202" y="2605695"/>
            <a:ext cx="2875836"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pitchFamily="34" charset="0"/>
                <a:ea typeface="Petrona" pitchFamily="34" charset="-122"/>
                <a:cs typeface="Petrona" pitchFamily="34" charset="-120"/>
              </a:rPr>
              <a:t>Keyword Search</a:t>
            </a:r>
            <a:endParaRPr lang="en-US" sz="2250" dirty="0"/>
          </a:p>
        </p:txBody>
      </p:sp>
      <p:sp>
        <p:nvSpPr>
          <p:cNvPr id="7" name="Text 2"/>
          <p:cNvSpPr/>
          <p:nvPr/>
        </p:nvSpPr>
        <p:spPr>
          <a:xfrm>
            <a:off x="5359202" y="3096470"/>
            <a:ext cx="3640812" cy="10515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Filter influencers by relevant keywords, such as niche, audience demographics, and content style.</a:t>
            </a:r>
            <a:endParaRPr lang="en-US" sz="1700" dirty="0"/>
          </a:p>
        </p:txBody>
      </p:sp>
      <p:pic>
        <p:nvPicPr>
          <p:cNvPr id="8" name="Image 3" descr="preencoded.png"/>
          <p:cNvPicPr>
            <a:picLocks noChangeAspect="1"/>
          </p:cNvPicPr>
          <p:nvPr/>
        </p:nvPicPr>
        <p:blipFill>
          <a:blip r:embed="rId6"/>
          <a:stretch>
            <a:fillRect/>
          </a:stretch>
        </p:blipFill>
        <p:spPr>
          <a:xfrm>
            <a:off x="9328626" y="1838932"/>
            <a:ext cx="547688" cy="547688"/>
          </a:xfrm>
          <a:prstGeom prst="rect">
            <a:avLst/>
          </a:prstGeom>
        </p:spPr>
      </p:pic>
      <p:sp>
        <p:nvSpPr>
          <p:cNvPr id="9" name="Text 3"/>
          <p:cNvSpPr/>
          <p:nvPr/>
        </p:nvSpPr>
        <p:spPr>
          <a:xfrm>
            <a:off x="9328626" y="2605695"/>
            <a:ext cx="2875836"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pitchFamily="34" charset="0"/>
                <a:ea typeface="Petrona" pitchFamily="34" charset="-122"/>
                <a:cs typeface="Petrona" pitchFamily="34" charset="-120"/>
              </a:rPr>
              <a:t>Advanced Filtering</a:t>
            </a:r>
            <a:endParaRPr lang="en-US" sz="2250" dirty="0"/>
          </a:p>
        </p:txBody>
      </p:sp>
      <p:sp>
        <p:nvSpPr>
          <p:cNvPr id="10" name="Text 4"/>
          <p:cNvSpPr/>
          <p:nvPr/>
        </p:nvSpPr>
        <p:spPr>
          <a:xfrm>
            <a:off x="9328626" y="3096470"/>
            <a:ext cx="3640812" cy="10515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Narrow down searches by specific criteria like follower count, engagement rate, and location.</a:t>
            </a:r>
            <a:endParaRPr lang="en-US" sz="1700" dirty="0"/>
          </a:p>
        </p:txBody>
      </p:sp>
      <p:pic>
        <p:nvPicPr>
          <p:cNvPr id="14" name="Image 5" descr="preencoded.png"/>
          <p:cNvPicPr>
            <a:picLocks noChangeAspect="1"/>
          </p:cNvPicPr>
          <p:nvPr/>
        </p:nvPicPr>
        <p:blipFill>
          <a:blip r:embed="rId7"/>
          <a:stretch>
            <a:fillRect/>
          </a:stretch>
        </p:blipFill>
        <p:spPr>
          <a:xfrm>
            <a:off x="7179608" y="4753780"/>
            <a:ext cx="547688" cy="547688"/>
          </a:xfrm>
          <a:prstGeom prst="rect">
            <a:avLst/>
          </a:prstGeom>
        </p:spPr>
      </p:pic>
      <p:sp>
        <p:nvSpPr>
          <p:cNvPr id="15" name="Text 7"/>
          <p:cNvSpPr/>
          <p:nvPr/>
        </p:nvSpPr>
        <p:spPr>
          <a:xfrm>
            <a:off x="7179608" y="5520543"/>
            <a:ext cx="2875836" cy="359331"/>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pitchFamily="34" charset="0"/>
                <a:ea typeface="Petrona" pitchFamily="34" charset="-122"/>
                <a:cs typeface="Petrona" pitchFamily="34" charset="-120"/>
              </a:rPr>
              <a:t>Hashtag Tracking</a:t>
            </a:r>
            <a:endParaRPr lang="en-US" sz="2250" dirty="0"/>
          </a:p>
        </p:txBody>
      </p:sp>
      <p:sp>
        <p:nvSpPr>
          <p:cNvPr id="16" name="Text 8"/>
          <p:cNvSpPr/>
          <p:nvPr/>
        </p:nvSpPr>
        <p:spPr>
          <a:xfrm>
            <a:off x="7179608" y="6011319"/>
            <a:ext cx="3640812" cy="10515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Identify influencers who frequently use specific hashtags relevant to your brand or campaign.</a:t>
            </a:r>
            <a:endParaRPr lang="en-US" sz="1700" dirty="0"/>
          </a:p>
        </p:txBody>
      </p:sp>
      <p:sp>
        <p:nvSpPr>
          <p:cNvPr id="17" name="Rectangle 16">
            <a:extLst>
              <a:ext uri="{FF2B5EF4-FFF2-40B4-BE49-F238E27FC236}">
                <a16:creationId xmlns:a16="http://schemas.microsoft.com/office/drawing/2014/main" id="{E75CF5E6-E8AD-E84A-389C-64EF5923C9C4}"/>
              </a:ext>
            </a:extLst>
          </p:cNvPr>
          <p:cNvSpPr/>
          <p:nvPr/>
        </p:nvSpPr>
        <p:spPr>
          <a:xfrm>
            <a:off x="12641943" y="7707086"/>
            <a:ext cx="1988457" cy="522514"/>
          </a:xfrm>
          <a:prstGeom prst="rect">
            <a:avLst/>
          </a:prstGeom>
          <a:solidFill>
            <a:srgbClr val="EAF2F6"/>
          </a:solidFill>
          <a:ln>
            <a:solidFill>
              <a:srgbClr val="EAF2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34C09562-1F57-BD99-426F-08EB74FF3D36}"/>
              </a:ext>
            </a:extLst>
          </p:cNvPr>
          <p:cNvSpPr/>
          <p:nvPr/>
        </p:nvSpPr>
        <p:spPr>
          <a:xfrm>
            <a:off x="4969993" y="1590169"/>
            <a:ext cx="4030022" cy="29961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
        <p:nvSpPr>
          <p:cNvPr id="19" name="Rounded Rectangle 18">
            <a:extLst>
              <a:ext uri="{FF2B5EF4-FFF2-40B4-BE49-F238E27FC236}">
                <a16:creationId xmlns:a16="http://schemas.microsoft.com/office/drawing/2014/main" id="{AE4BF476-13B9-8B31-1CE3-E2BA91F586F8}"/>
              </a:ext>
            </a:extLst>
          </p:cNvPr>
          <p:cNvSpPr/>
          <p:nvPr/>
        </p:nvSpPr>
        <p:spPr>
          <a:xfrm>
            <a:off x="9134021" y="1590169"/>
            <a:ext cx="4030022" cy="29961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
        <p:nvSpPr>
          <p:cNvPr id="21" name="Rounded Rectangle 20">
            <a:extLst>
              <a:ext uri="{FF2B5EF4-FFF2-40B4-BE49-F238E27FC236}">
                <a16:creationId xmlns:a16="http://schemas.microsoft.com/office/drawing/2014/main" id="{F2075D36-73BE-7FE4-CFD7-3A8BCD97B0BE}"/>
              </a:ext>
            </a:extLst>
          </p:cNvPr>
          <p:cNvSpPr/>
          <p:nvPr/>
        </p:nvSpPr>
        <p:spPr>
          <a:xfrm>
            <a:off x="6985003" y="4666149"/>
            <a:ext cx="4030022" cy="299613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4000">
              <a:schemeClr val="accent1">
                <a:lumMod val="45000"/>
                <a:lumOff val="55000"/>
              </a:schemeClr>
            </a:gs>
            <a:gs pos="73000">
              <a:schemeClr val="accent1">
                <a:lumMod val="45000"/>
                <a:lumOff val="55000"/>
              </a:schemeClr>
            </a:gs>
            <a:gs pos="100000">
              <a:schemeClr val="accent1">
                <a:lumMod val="30000"/>
                <a:lumOff val="70000"/>
              </a:schemeClr>
            </a:gs>
          </a:gsLst>
          <a:lin ang="7800000" scaled="0"/>
        </a:gradFill>
        <a:effectLst/>
      </p:bgPr>
    </p:bg>
    <p:spTree>
      <p:nvGrpSpPr>
        <p:cNvPr id="1" name=""/>
        <p:cNvGrpSpPr/>
        <p:nvPr/>
      </p:nvGrpSpPr>
      <p:grpSpPr>
        <a:xfrm>
          <a:off x="0" y="0"/>
          <a:ext cx="0" cy="0"/>
          <a:chOff x="0" y="0"/>
          <a:chExt cx="0" cy="0"/>
        </a:xfrm>
      </p:grpSpPr>
      <p:pic>
        <p:nvPicPr>
          <p:cNvPr id="27" name="Image 0" descr="preencoded.png">
            <a:extLst>
              <a:ext uri="{FF2B5EF4-FFF2-40B4-BE49-F238E27FC236}">
                <a16:creationId xmlns:a16="http://schemas.microsoft.com/office/drawing/2014/main" id="{713C2C3B-696E-8DFF-328F-B168F9C682B2}"/>
              </a:ext>
            </a:extLst>
          </p:cNvPr>
          <p:cNvPicPr>
            <a:picLocks noChangeAspect="1"/>
          </p:cNvPicPr>
          <p:nvPr/>
        </p:nvPicPr>
        <p:blipFill>
          <a:blip r:embed="rId3"/>
          <a:srcRect l="11387" t="52392" r="32640" b="21186"/>
          <a:stretch/>
        </p:blipFill>
        <p:spPr>
          <a:xfrm>
            <a:off x="-17323" y="-6489"/>
            <a:ext cx="14641945" cy="8236089"/>
          </a:xfrm>
          <a:prstGeom prst="rect">
            <a:avLst/>
          </a:prstGeom>
        </p:spPr>
      </p:pic>
      <p:sp>
        <p:nvSpPr>
          <p:cNvPr id="3" name="Shape 1"/>
          <p:cNvSpPr/>
          <p:nvPr/>
        </p:nvSpPr>
        <p:spPr>
          <a:xfrm flipV="1">
            <a:off x="1310643" y="4147679"/>
            <a:ext cx="11728735" cy="85600"/>
          </a:xfrm>
          <a:prstGeom prst="roundRect">
            <a:avLst>
              <a:gd name="adj" fmla="val 367716"/>
            </a:avLst>
          </a:prstGeom>
          <a:solidFill>
            <a:srgbClr val="B2D4E5"/>
          </a:solidFill>
          <a:ln/>
        </p:spPr>
      </p:sp>
      <p:sp>
        <p:nvSpPr>
          <p:cNvPr id="4" name="Shape 2"/>
          <p:cNvSpPr/>
          <p:nvPr/>
        </p:nvSpPr>
        <p:spPr>
          <a:xfrm>
            <a:off x="3946327" y="3502581"/>
            <a:ext cx="22860" cy="700445"/>
          </a:xfrm>
          <a:prstGeom prst="roundRect">
            <a:avLst>
              <a:gd name="adj" fmla="val 367716"/>
            </a:avLst>
          </a:prstGeom>
          <a:solidFill>
            <a:srgbClr val="B2D4E5"/>
          </a:solidFill>
          <a:ln/>
        </p:spPr>
      </p:sp>
      <p:sp>
        <p:nvSpPr>
          <p:cNvPr id="5" name="Shape 3"/>
          <p:cNvSpPr/>
          <p:nvPr/>
        </p:nvSpPr>
        <p:spPr>
          <a:xfrm>
            <a:off x="3732611" y="3977881"/>
            <a:ext cx="422298" cy="443642"/>
          </a:xfrm>
          <a:prstGeom prst="roundRect">
            <a:avLst>
              <a:gd name="adj" fmla="val 18668"/>
            </a:avLst>
          </a:prstGeom>
          <a:solidFill>
            <a:srgbClr val="CCEEFF"/>
          </a:solidFill>
          <a:ln w="7620">
            <a:solidFill>
              <a:srgbClr val="B2D4E5"/>
            </a:solidFill>
            <a:prstDash val="solid"/>
          </a:ln>
        </p:spPr>
      </p:sp>
      <p:sp>
        <p:nvSpPr>
          <p:cNvPr id="6" name="Text 4"/>
          <p:cNvSpPr/>
          <p:nvPr/>
        </p:nvSpPr>
        <p:spPr>
          <a:xfrm>
            <a:off x="3890248" y="4045387"/>
            <a:ext cx="134898" cy="315278"/>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pitchFamily="34" charset="0"/>
                <a:ea typeface="Petrona" pitchFamily="34" charset="-122"/>
                <a:cs typeface="Petrona" pitchFamily="34" charset="-120"/>
              </a:rPr>
              <a:t>1</a:t>
            </a:r>
            <a:endParaRPr lang="en-US" sz="2450" dirty="0"/>
          </a:p>
        </p:txBody>
      </p:sp>
      <p:sp>
        <p:nvSpPr>
          <p:cNvPr id="7" name="Text 5"/>
          <p:cNvSpPr/>
          <p:nvPr/>
        </p:nvSpPr>
        <p:spPr>
          <a:xfrm>
            <a:off x="2404904" y="1654698"/>
            <a:ext cx="3264611" cy="388278"/>
          </a:xfrm>
          <a:prstGeom prst="rect">
            <a:avLst/>
          </a:prstGeom>
          <a:noFill/>
          <a:ln/>
        </p:spPr>
        <p:txBody>
          <a:bodyPr wrap="none" lIns="0" tIns="0" rIns="0" bIns="0" rtlCol="0" anchor="t"/>
          <a:lstStyle/>
          <a:p>
            <a:pPr marL="0" indent="0" algn="ctr">
              <a:lnSpc>
                <a:spcPts val="3100"/>
              </a:lnSpc>
              <a:buNone/>
            </a:pPr>
            <a:r>
              <a:rPr lang="en-US" sz="2450" b="1" dirty="0">
                <a:solidFill>
                  <a:srgbClr val="272525"/>
                </a:solidFill>
                <a:latin typeface="Petrona" pitchFamily="34" charset="0"/>
                <a:ea typeface="Petrona" pitchFamily="34" charset="-122"/>
                <a:cs typeface="Petrona" pitchFamily="34" charset="-120"/>
              </a:rPr>
              <a:t>High-Level Architecture</a:t>
            </a:r>
            <a:endParaRPr lang="en-US" sz="2450" dirty="0"/>
          </a:p>
        </p:txBody>
      </p:sp>
      <p:sp>
        <p:nvSpPr>
          <p:cNvPr id="8" name="Text 6"/>
          <p:cNvSpPr/>
          <p:nvPr/>
        </p:nvSpPr>
        <p:spPr>
          <a:xfrm>
            <a:off x="1857711" y="2196495"/>
            <a:ext cx="5023519" cy="1261723"/>
          </a:xfrm>
          <a:prstGeom prst="rect">
            <a:avLst/>
          </a:prstGeom>
          <a:noFill/>
          <a:ln/>
        </p:spPr>
        <p:txBody>
          <a:bodyPr wrap="square" lIns="0" tIns="0" rIns="0" bIns="0" rtlCol="0" anchor="t"/>
          <a:lstStyle/>
          <a:p>
            <a:pPr marL="0" indent="0" algn="ctr">
              <a:lnSpc>
                <a:spcPts val="2500"/>
              </a:lnSpc>
              <a:buNone/>
            </a:pPr>
            <a:r>
              <a:rPr lang="en-US" sz="1550" dirty="0">
                <a:solidFill>
                  <a:srgbClr val="272525"/>
                </a:solidFill>
                <a:latin typeface="Inter" pitchFamily="34" charset="0"/>
                <a:ea typeface="Inter" pitchFamily="34" charset="-122"/>
                <a:cs typeface="Inter" pitchFamily="34" charset="-120"/>
              </a:rPr>
              <a:t>The system will be built using a three-tier architecture comprising the client side (VueJS), server side (Django), and database (MySQL). The architecture ensures modularity and ease of maintenance.</a:t>
            </a:r>
            <a:endParaRPr lang="en-US" sz="1550" dirty="0"/>
          </a:p>
        </p:txBody>
      </p:sp>
      <p:sp>
        <p:nvSpPr>
          <p:cNvPr id="9" name="Shape 7"/>
          <p:cNvSpPr/>
          <p:nvPr/>
        </p:nvSpPr>
        <p:spPr>
          <a:xfrm>
            <a:off x="7303650" y="4203026"/>
            <a:ext cx="45719" cy="407552"/>
          </a:xfrm>
          <a:prstGeom prst="roundRect">
            <a:avLst>
              <a:gd name="adj" fmla="val 367716"/>
            </a:avLst>
          </a:prstGeom>
          <a:solidFill>
            <a:srgbClr val="B2D4E5"/>
          </a:solidFill>
          <a:ln/>
        </p:spPr>
      </p:sp>
      <p:sp>
        <p:nvSpPr>
          <p:cNvPr id="10" name="Shape 8"/>
          <p:cNvSpPr/>
          <p:nvPr/>
        </p:nvSpPr>
        <p:spPr>
          <a:xfrm>
            <a:off x="7089936" y="3977881"/>
            <a:ext cx="422298" cy="443642"/>
          </a:xfrm>
          <a:prstGeom prst="roundRect">
            <a:avLst>
              <a:gd name="adj" fmla="val 18668"/>
            </a:avLst>
          </a:prstGeom>
          <a:solidFill>
            <a:srgbClr val="CCEEFF"/>
          </a:solidFill>
          <a:ln w="7620">
            <a:solidFill>
              <a:srgbClr val="B2D4E5"/>
            </a:solidFill>
            <a:prstDash val="solid"/>
          </a:ln>
        </p:spPr>
      </p:sp>
      <p:sp>
        <p:nvSpPr>
          <p:cNvPr id="11" name="Text 9"/>
          <p:cNvSpPr/>
          <p:nvPr/>
        </p:nvSpPr>
        <p:spPr>
          <a:xfrm>
            <a:off x="7225665" y="4045387"/>
            <a:ext cx="178713" cy="315278"/>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pitchFamily="34" charset="0"/>
                <a:ea typeface="Petrona" pitchFamily="34" charset="-122"/>
                <a:cs typeface="Petrona" pitchFamily="34" charset="-120"/>
              </a:rPr>
              <a:t>2</a:t>
            </a:r>
            <a:endParaRPr lang="en-US" sz="2450" dirty="0"/>
          </a:p>
        </p:txBody>
      </p:sp>
      <p:sp>
        <p:nvSpPr>
          <p:cNvPr id="12" name="Text 10"/>
          <p:cNvSpPr/>
          <p:nvPr/>
        </p:nvSpPr>
        <p:spPr>
          <a:xfrm>
            <a:off x="5508951" y="4808676"/>
            <a:ext cx="3423053" cy="388278"/>
          </a:xfrm>
          <a:prstGeom prst="rect">
            <a:avLst/>
          </a:prstGeom>
          <a:noFill/>
          <a:ln/>
        </p:spPr>
        <p:txBody>
          <a:bodyPr wrap="none" lIns="0" tIns="0" rIns="0" bIns="0" rtlCol="0" anchor="t"/>
          <a:lstStyle/>
          <a:p>
            <a:pPr marL="0" indent="0" algn="ctr">
              <a:lnSpc>
                <a:spcPts val="3100"/>
              </a:lnSpc>
              <a:buNone/>
            </a:pPr>
            <a:r>
              <a:rPr lang="en-US" sz="2450" b="1" dirty="0">
                <a:solidFill>
                  <a:srgbClr val="272525"/>
                </a:solidFill>
                <a:latin typeface="Petrona" pitchFamily="34" charset="0"/>
                <a:ea typeface="Petrona" pitchFamily="34" charset="-122"/>
                <a:cs typeface="Petrona" pitchFamily="34" charset="-120"/>
              </a:rPr>
              <a:t>Major Components</a:t>
            </a:r>
            <a:endParaRPr lang="en-US" sz="2450" dirty="0"/>
          </a:p>
        </p:txBody>
      </p:sp>
      <p:sp>
        <p:nvSpPr>
          <p:cNvPr id="13" name="Text 11"/>
          <p:cNvSpPr/>
          <p:nvPr/>
        </p:nvSpPr>
        <p:spPr>
          <a:xfrm>
            <a:off x="4154909" y="5322791"/>
            <a:ext cx="6292467" cy="630861"/>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User Management: </a:t>
            </a:r>
            <a:r>
              <a:rPr lang="en-US" sz="1550" dirty="0">
                <a:solidFill>
                  <a:srgbClr val="272525"/>
                </a:solidFill>
                <a:latin typeface="Inter" pitchFamily="34" charset="0"/>
                <a:ea typeface="Inter" pitchFamily="34" charset="-122"/>
                <a:cs typeface="Inter" pitchFamily="34" charset="-120"/>
              </a:rPr>
              <a:t>Handles registration, login, and role-based access.</a:t>
            </a:r>
            <a:endParaRPr lang="en-US" sz="1550" dirty="0"/>
          </a:p>
        </p:txBody>
      </p:sp>
      <p:sp>
        <p:nvSpPr>
          <p:cNvPr id="14" name="Text 12"/>
          <p:cNvSpPr/>
          <p:nvPr/>
        </p:nvSpPr>
        <p:spPr>
          <a:xfrm>
            <a:off x="4154909" y="6033118"/>
            <a:ext cx="6292467" cy="630861"/>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Campaign Management: </a:t>
            </a:r>
            <a:r>
              <a:rPr lang="en-US" sz="1550" dirty="0">
                <a:solidFill>
                  <a:srgbClr val="272525"/>
                </a:solidFill>
                <a:latin typeface="Inter" pitchFamily="34" charset="0"/>
                <a:ea typeface="Inter" pitchFamily="34" charset="-122"/>
                <a:cs typeface="Inter" pitchFamily="34" charset="-120"/>
              </a:rPr>
              <a:t>Manages the creation, update, and deletion of campaigns.</a:t>
            </a:r>
            <a:endParaRPr lang="en-US" sz="1550" dirty="0"/>
          </a:p>
        </p:txBody>
      </p:sp>
      <p:sp>
        <p:nvSpPr>
          <p:cNvPr id="15" name="Text 13"/>
          <p:cNvSpPr/>
          <p:nvPr/>
        </p:nvSpPr>
        <p:spPr>
          <a:xfrm>
            <a:off x="4154909" y="6743445"/>
            <a:ext cx="6292467" cy="630861"/>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Ad Request Management: </a:t>
            </a:r>
            <a:r>
              <a:rPr lang="en-US" sz="1550" dirty="0">
                <a:solidFill>
                  <a:srgbClr val="272525"/>
                </a:solidFill>
                <a:latin typeface="Inter" pitchFamily="34" charset="0"/>
                <a:ea typeface="Inter" pitchFamily="34" charset="-122"/>
                <a:cs typeface="Inter" pitchFamily="34" charset="-120"/>
              </a:rPr>
              <a:t>Facilitates the creation and negotiation of ad requests.</a:t>
            </a:r>
            <a:endParaRPr lang="en-US" sz="1550" dirty="0"/>
          </a:p>
        </p:txBody>
      </p:sp>
      <p:sp>
        <p:nvSpPr>
          <p:cNvPr id="16" name="Shape 14"/>
          <p:cNvSpPr/>
          <p:nvPr/>
        </p:nvSpPr>
        <p:spPr>
          <a:xfrm>
            <a:off x="10661094" y="3502581"/>
            <a:ext cx="22860" cy="700445"/>
          </a:xfrm>
          <a:prstGeom prst="roundRect">
            <a:avLst>
              <a:gd name="adj" fmla="val 367716"/>
            </a:avLst>
          </a:prstGeom>
          <a:solidFill>
            <a:srgbClr val="B2D4E5"/>
          </a:solidFill>
          <a:ln/>
        </p:spPr>
      </p:sp>
      <p:sp>
        <p:nvSpPr>
          <p:cNvPr id="17" name="Shape 15"/>
          <p:cNvSpPr/>
          <p:nvPr/>
        </p:nvSpPr>
        <p:spPr>
          <a:xfrm>
            <a:off x="10447377" y="3977878"/>
            <a:ext cx="450294" cy="450294"/>
          </a:xfrm>
          <a:prstGeom prst="roundRect">
            <a:avLst>
              <a:gd name="adj" fmla="val 18668"/>
            </a:avLst>
          </a:prstGeom>
          <a:solidFill>
            <a:srgbClr val="CCEEFF"/>
          </a:solidFill>
          <a:ln w="7620">
            <a:solidFill>
              <a:srgbClr val="B2D4E5"/>
            </a:solidFill>
            <a:prstDash val="solid"/>
          </a:ln>
        </p:spPr>
      </p:sp>
      <p:sp>
        <p:nvSpPr>
          <p:cNvPr id="18" name="Text 16"/>
          <p:cNvSpPr/>
          <p:nvPr/>
        </p:nvSpPr>
        <p:spPr>
          <a:xfrm>
            <a:off x="10583235" y="4045388"/>
            <a:ext cx="167382" cy="310621"/>
          </a:xfrm>
          <a:prstGeom prst="rect">
            <a:avLst/>
          </a:prstGeom>
          <a:noFill/>
          <a:ln/>
        </p:spPr>
        <p:txBody>
          <a:bodyPr wrap="none" lIns="0" tIns="0" rIns="0" bIns="0" rtlCol="0" anchor="t"/>
          <a:lstStyle/>
          <a:p>
            <a:pPr marL="0" indent="0" algn="ctr">
              <a:lnSpc>
                <a:spcPts val="2450"/>
              </a:lnSpc>
              <a:buNone/>
            </a:pPr>
            <a:r>
              <a:rPr lang="en-US" sz="2450" b="1" dirty="0">
                <a:solidFill>
                  <a:srgbClr val="272525"/>
                </a:solidFill>
                <a:latin typeface="Petrona" pitchFamily="34" charset="0"/>
                <a:ea typeface="Petrona" pitchFamily="34" charset="-122"/>
                <a:cs typeface="Petrona" pitchFamily="34" charset="-120"/>
              </a:rPr>
              <a:t>3</a:t>
            </a:r>
            <a:endParaRPr lang="en-US" sz="2450" dirty="0"/>
          </a:p>
        </p:txBody>
      </p:sp>
      <p:sp>
        <p:nvSpPr>
          <p:cNvPr id="19" name="Text 17"/>
          <p:cNvSpPr/>
          <p:nvPr/>
        </p:nvSpPr>
        <p:spPr>
          <a:xfrm>
            <a:off x="8588975" y="1636521"/>
            <a:ext cx="2956207" cy="388278"/>
          </a:xfrm>
          <a:prstGeom prst="rect">
            <a:avLst/>
          </a:prstGeom>
          <a:noFill/>
          <a:ln/>
        </p:spPr>
        <p:txBody>
          <a:bodyPr wrap="none" lIns="0" tIns="0" rIns="0" bIns="0" rtlCol="0" anchor="t"/>
          <a:lstStyle/>
          <a:p>
            <a:pPr marL="0" indent="0" algn="ctr">
              <a:lnSpc>
                <a:spcPts val="3100"/>
              </a:lnSpc>
              <a:buNone/>
            </a:pPr>
            <a:r>
              <a:rPr lang="en-US" sz="2450" b="1" dirty="0">
                <a:solidFill>
                  <a:srgbClr val="272525"/>
                </a:solidFill>
                <a:latin typeface="Petrona" pitchFamily="34" charset="0"/>
                <a:ea typeface="Petrona" pitchFamily="34" charset="-122"/>
                <a:cs typeface="Petrona" pitchFamily="34" charset="-120"/>
              </a:rPr>
              <a:t>Data Flow</a:t>
            </a:r>
            <a:endParaRPr lang="en-US" sz="2450" dirty="0"/>
          </a:p>
        </p:txBody>
      </p:sp>
      <p:sp>
        <p:nvSpPr>
          <p:cNvPr id="20" name="Text 18"/>
          <p:cNvSpPr/>
          <p:nvPr/>
        </p:nvSpPr>
        <p:spPr>
          <a:xfrm>
            <a:off x="7538834" y="2200581"/>
            <a:ext cx="5119177" cy="1136383"/>
          </a:xfrm>
          <a:prstGeom prst="rect">
            <a:avLst/>
          </a:prstGeom>
          <a:noFill/>
          <a:ln/>
        </p:spPr>
        <p:txBody>
          <a:bodyPr wrap="square" lIns="0" tIns="0" rIns="0" bIns="0" rtlCol="0" anchor="t"/>
          <a:lstStyle/>
          <a:p>
            <a:pPr marL="0" indent="0" algn="ctr">
              <a:lnSpc>
                <a:spcPts val="2500"/>
              </a:lnSpc>
              <a:buNone/>
            </a:pPr>
            <a:r>
              <a:rPr lang="en-US" sz="1550" dirty="0">
                <a:solidFill>
                  <a:srgbClr val="272525"/>
                </a:solidFill>
                <a:latin typeface="Inter" pitchFamily="34" charset="0"/>
                <a:ea typeface="Inter" pitchFamily="34" charset="-122"/>
                <a:cs typeface="Inter" pitchFamily="34" charset="-120"/>
              </a:rPr>
              <a:t>Data will flow from the user interface to the backend server, where it will be processed and stored in the database. Responses will be sent back to the client for display.</a:t>
            </a:r>
            <a:endParaRPr lang="en-US" sz="1550" dirty="0"/>
          </a:p>
        </p:txBody>
      </p:sp>
      <p:sp>
        <p:nvSpPr>
          <p:cNvPr id="28" name="TextBox 27">
            <a:extLst>
              <a:ext uri="{FF2B5EF4-FFF2-40B4-BE49-F238E27FC236}">
                <a16:creationId xmlns:a16="http://schemas.microsoft.com/office/drawing/2014/main" id="{51B4C8D0-01FD-8174-A7CA-91BC70E12507}"/>
              </a:ext>
            </a:extLst>
          </p:cNvPr>
          <p:cNvSpPr txBox="1"/>
          <p:nvPr/>
        </p:nvSpPr>
        <p:spPr>
          <a:xfrm>
            <a:off x="4061978" y="307181"/>
            <a:ext cx="6327373" cy="1107996"/>
          </a:xfrm>
          <a:prstGeom prst="rect">
            <a:avLst/>
          </a:prstGeom>
          <a:noFill/>
        </p:spPr>
        <p:txBody>
          <a:bodyPr wrap="none" rtlCol="0">
            <a:spAutoFit/>
          </a:bodyPr>
          <a:lstStyle/>
          <a:p>
            <a:r>
              <a:rPr lang="en-US" sz="4800" dirty="0">
                <a:latin typeface="ACADEMY ENGRAVED LET PLAIN:1.0" panose="02000000000000000000" pitchFamily="2" charset="0"/>
              </a:rPr>
              <a:t>Technical Specifications</a:t>
            </a:r>
          </a:p>
          <a:p>
            <a:endParaRPr lang="en-US" dirty="0">
              <a:latin typeface="ACADEMY ENGRAVED LET PLAIN:1.0" panose="02000000000000000000" pitchFamily="2" charset="0"/>
            </a:endParaRPr>
          </a:p>
        </p:txBody>
      </p:sp>
      <p:sp>
        <p:nvSpPr>
          <p:cNvPr id="29" name="Rounded Rectangle 28">
            <a:extLst>
              <a:ext uri="{FF2B5EF4-FFF2-40B4-BE49-F238E27FC236}">
                <a16:creationId xmlns:a16="http://schemas.microsoft.com/office/drawing/2014/main" id="{7592CEED-841C-F0AC-F3DA-19AADEDAB6E8}"/>
              </a:ext>
            </a:extLst>
          </p:cNvPr>
          <p:cNvSpPr/>
          <p:nvPr/>
        </p:nvSpPr>
        <p:spPr>
          <a:xfrm>
            <a:off x="1509729" y="1459736"/>
            <a:ext cx="5641857" cy="20565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
        <p:nvSpPr>
          <p:cNvPr id="30" name="Rounded Rectangle 29">
            <a:extLst>
              <a:ext uri="{FF2B5EF4-FFF2-40B4-BE49-F238E27FC236}">
                <a16:creationId xmlns:a16="http://schemas.microsoft.com/office/drawing/2014/main" id="{A833664B-C211-58BC-5A62-362229BFA20D}"/>
              </a:ext>
            </a:extLst>
          </p:cNvPr>
          <p:cNvSpPr/>
          <p:nvPr/>
        </p:nvSpPr>
        <p:spPr>
          <a:xfrm>
            <a:off x="7359457" y="1466562"/>
            <a:ext cx="5455628" cy="205657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
        <p:nvSpPr>
          <p:cNvPr id="31" name="Rounded Rectangle 30">
            <a:extLst>
              <a:ext uri="{FF2B5EF4-FFF2-40B4-BE49-F238E27FC236}">
                <a16:creationId xmlns:a16="http://schemas.microsoft.com/office/drawing/2014/main" id="{51A874BE-7E3A-F194-2576-D8C6F796710D}"/>
              </a:ext>
            </a:extLst>
          </p:cNvPr>
          <p:cNvSpPr/>
          <p:nvPr/>
        </p:nvSpPr>
        <p:spPr>
          <a:xfrm>
            <a:off x="3732611" y="4614786"/>
            <a:ext cx="7165060" cy="293142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Tree>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1389E-7 0 L -0.39377 -0.24884 " pathEditMode="relative" rAng="0" ptsTypes="AA">
                                      <p:cBhvr>
                                        <p:cTn id="6" dur="30000" fill="hold"/>
                                        <p:tgtEl>
                                          <p:spTgt spid="27"/>
                                        </p:tgtEl>
                                        <p:attrNameLst>
                                          <p:attrName>ppt_x</p:attrName>
                                          <p:attrName>ppt_y</p:attrName>
                                        </p:attrNameLst>
                                      </p:cBhvr>
                                      <p:rCtr x="-19694" y="-12442"/>
                                    </p:animMotion>
                                  </p:childTnLst>
                                </p:cTn>
                              </p:par>
                              <p:par>
                                <p:cTn id="7" presetID="6" presetClass="emph" presetSubtype="0" accel="50000" decel="50000" fill="hold" nodeType="withEffect">
                                  <p:stCondLst>
                                    <p:cond delay="0"/>
                                  </p:stCondLst>
                                  <p:childTnLst>
                                    <p:animScale>
                                      <p:cBhvr>
                                        <p:cTn id="8" dur="30000" fill="hold"/>
                                        <p:tgtEl>
                                          <p:spTgt spid="27"/>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39377 -0.24884 L -4.51389E-7 0 " pathEditMode="relative" rAng="0" ptsTypes="AA">
                                      <p:cBhvr>
                                        <p:cTn id="11" dur="30000" fill="hold"/>
                                        <p:tgtEl>
                                          <p:spTgt spid="27"/>
                                        </p:tgtEl>
                                        <p:attrNameLst>
                                          <p:attrName>ppt_x</p:attrName>
                                          <p:attrName>ppt_y</p:attrName>
                                        </p:attrNameLst>
                                      </p:cBhvr>
                                      <p:rCtr x="19683" y="12442"/>
                                    </p:animMotion>
                                  </p:childTnLst>
                                </p:cTn>
                              </p:par>
                              <p:par>
                                <p:cTn id="12" presetID="6" presetClass="emph" presetSubtype="0" accel="50000" decel="50000" fill="hold" nodeType="withEffect">
                                  <p:stCondLst>
                                    <p:cond delay="5000"/>
                                  </p:stCondLst>
                                  <p:childTnLst>
                                    <p:animScale>
                                      <p:cBhvr>
                                        <p:cTn id="13" dur="30000" fill="hold"/>
                                        <p:tgtEl>
                                          <p:spTgt spid="27"/>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4.51389E-7 0 L -4.51389E-7 0.00019 " pathEditMode="relative" rAng="0" ptsTypes="AA">
                                      <p:cBhvr>
                                        <p:cTn id="16" dur="5000" fill="hold"/>
                                        <p:tgtEl>
                                          <p:spTgt spid="27"/>
                                        </p:tgtEl>
                                        <p:attrNameLst>
                                          <p:attrName>ppt_x</p:attrName>
                                          <p:attrName>ppt_y</p:attrName>
                                        </p:attrNameLst>
                                      </p:cBhvr>
                                      <p:rCtr x="0" y="0"/>
                                    </p:animMotion>
                                  </p:childTnLst>
                                </p:cTn>
                              </p:par>
                            </p:childTnLst>
                          </p:cTn>
                        </p:par>
                      </p:childTnLst>
                    </p:cTn>
                  </p:par>
                </p:childTnLst>
              </p:cTn>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0"/>
            <a:ext cx="4907280" cy="8229600"/>
          </a:xfrm>
          <a:prstGeom prst="rect">
            <a:avLst/>
          </a:prstGeom>
        </p:spPr>
      </p:pic>
      <p:pic>
        <p:nvPicPr>
          <p:cNvPr id="3" name="Image 1" descr="preencoded.png"/>
          <p:cNvPicPr>
            <a:picLocks noChangeAspect="1"/>
          </p:cNvPicPr>
          <p:nvPr/>
        </p:nvPicPr>
        <p:blipFill>
          <a:blip r:embed="rId4"/>
          <a:stretch>
            <a:fillRect/>
          </a:stretch>
        </p:blipFill>
        <p:spPr>
          <a:xfrm>
            <a:off x="10888" y="2293258"/>
            <a:ext cx="4896392" cy="3585028"/>
          </a:xfrm>
          <a:prstGeom prst="rect">
            <a:avLst/>
          </a:prstGeom>
        </p:spPr>
      </p:pic>
      <p:sp>
        <p:nvSpPr>
          <p:cNvPr id="4" name="Text 0"/>
          <p:cNvSpPr/>
          <p:nvPr/>
        </p:nvSpPr>
        <p:spPr>
          <a:xfrm>
            <a:off x="5337056" y="688538"/>
            <a:ext cx="7462004" cy="1339453"/>
          </a:xfrm>
          <a:prstGeom prst="rect">
            <a:avLst/>
          </a:prstGeom>
          <a:noFill/>
          <a:ln/>
        </p:spPr>
        <p:txBody>
          <a:bodyPr wrap="square" lIns="0" tIns="0" rIns="0" bIns="0" rtlCol="0" anchor="t"/>
          <a:lstStyle/>
          <a:p>
            <a:pPr marL="0" indent="0">
              <a:lnSpc>
                <a:spcPts val="5250"/>
              </a:lnSpc>
              <a:buNone/>
            </a:pPr>
            <a:r>
              <a:rPr lang="en-US" sz="4200" b="1" dirty="0">
                <a:solidFill>
                  <a:srgbClr val="000000"/>
                </a:solidFill>
                <a:latin typeface="ACADEMY ENGRAVED LET PLAIN:1.0" panose="02000000000000000000" pitchFamily="2" charset="0"/>
                <a:ea typeface="Petrona" pitchFamily="34" charset="-122"/>
                <a:cs typeface="Petrona" pitchFamily="34" charset="-120"/>
              </a:rPr>
              <a:t>Feasibility: Technical, Economic, Operational</a:t>
            </a:r>
            <a:endParaRPr lang="en-US" sz="4200" dirty="0">
              <a:latin typeface="ACADEMY ENGRAVED LET PLAIN:1.0" panose="02000000000000000000" pitchFamily="2" charset="0"/>
            </a:endParaRPr>
          </a:p>
        </p:txBody>
      </p:sp>
      <p:sp>
        <p:nvSpPr>
          <p:cNvPr id="5" name="Shape 1"/>
          <p:cNvSpPr/>
          <p:nvPr/>
        </p:nvSpPr>
        <p:spPr>
          <a:xfrm>
            <a:off x="5631736" y="2334101"/>
            <a:ext cx="22860" cy="4963001"/>
          </a:xfrm>
          <a:prstGeom prst="roundRect">
            <a:avLst>
              <a:gd name="adj" fmla="val 374993"/>
            </a:avLst>
          </a:prstGeom>
          <a:solidFill>
            <a:srgbClr val="B2D4E5"/>
          </a:solidFill>
          <a:ln/>
        </p:spPr>
      </p:sp>
      <p:sp>
        <p:nvSpPr>
          <p:cNvPr id="6" name="Shape 2"/>
          <p:cNvSpPr/>
          <p:nvPr/>
        </p:nvSpPr>
        <p:spPr>
          <a:xfrm>
            <a:off x="5849918" y="2781776"/>
            <a:ext cx="714256" cy="22860"/>
          </a:xfrm>
          <a:prstGeom prst="roundRect">
            <a:avLst>
              <a:gd name="adj" fmla="val 374993"/>
            </a:avLst>
          </a:prstGeom>
          <a:solidFill>
            <a:srgbClr val="B2D4E5"/>
          </a:solidFill>
          <a:ln/>
        </p:spPr>
      </p:sp>
      <p:sp>
        <p:nvSpPr>
          <p:cNvPr id="7" name="Shape 3"/>
          <p:cNvSpPr/>
          <p:nvPr/>
        </p:nvSpPr>
        <p:spPr>
          <a:xfrm>
            <a:off x="5413554" y="2563654"/>
            <a:ext cx="459224" cy="459224"/>
          </a:xfrm>
          <a:prstGeom prst="roundRect">
            <a:avLst>
              <a:gd name="adj" fmla="val 18667"/>
            </a:avLst>
          </a:prstGeom>
          <a:solidFill>
            <a:srgbClr val="CCEEFF"/>
          </a:solidFill>
          <a:ln w="7620">
            <a:solidFill>
              <a:srgbClr val="B2D4E5"/>
            </a:solidFill>
            <a:prstDash val="solid"/>
          </a:ln>
        </p:spPr>
      </p:sp>
      <p:sp>
        <p:nvSpPr>
          <p:cNvPr id="8" name="Text 4"/>
          <p:cNvSpPr/>
          <p:nvPr/>
        </p:nvSpPr>
        <p:spPr>
          <a:xfrm>
            <a:off x="5574288" y="2632472"/>
            <a:ext cx="137636" cy="321469"/>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pitchFamily="34" charset="0"/>
                <a:ea typeface="Petrona" pitchFamily="34" charset="-122"/>
                <a:cs typeface="Petrona" pitchFamily="34" charset="-120"/>
              </a:rPr>
              <a:t>1</a:t>
            </a:r>
            <a:endParaRPr lang="en-US" sz="2500" dirty="0"/>
          </a:p>
        </p:txBody>
      </p:sp>
      <p:sp>
        <p:nvSpPr>
          <p:cNvPr id="9" name="Text 5"/>
          <p:cNvSpPr/>
          <p:nvPr/>
        </p:nvSpPr>
        <p:spPr>
          <a:xfrm>
            <a:off x="6765687" y="2538174"/>
            <a:ext cx="2678787"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pitchFamily="34" charset="0"/>
                <a:ea typeface="Petrona" pitchFamily="34" charset="-122"/>
                <a:cs typeface="Petrona" pitchFamily="34" charset="-120"/>
              </a:rPr>
              <a:t>Technical Feasibility</a:t>
            </a:r>
            <a:endParaRPr lang="en-US" sz="2100" dirty="0"/>
          </a:p>
        </p:txBody>
      </p:sp>
      <p:sp>
        <p:nvSpPr>
          <p:cNvPr id="10" name="Text 6"/>
          <p:cNvSpPr/>
          <p:nvPr/>
        </p:nvSpPr>
        <p:spPr>
          <a:xfrm>
            <a:off x="6765687" y="2995374"/>
            <a:ext cx="6033373" cy="997506"/>
          </a:xfrm>
          <a:prstGeom prst="rect">
            <a:avLst/>
          </a:prstGeom>
          <a:noFill/>
          <a:ln/>
        </p:spPr>
        <p:txBody>
          <a:bodyPr wrap="square" lIns="0" tIns="0" rIns="0" bIns="0" rtlCol="0" anchor="t"/>
          <a:lstStyle/>
          <a:p>
            <a:pPr>
              <a:lnSpc>
                <a:spcPts val="2550"/>
              </a:lnSpc>
            </a:pPr>
            <a:r>
              <a:rPr lang="en-US" dirty="0">
                <a:latin typeface="Times New Roman" panose="02020603050405020304" pitchFamily="18" charset="0"/>
                <a:ea typeface="Inter" pitchFamily="34" charset="-122"/>
                <a:cs typeface="Times New Roman" panose="02020603050405020304" pitchFamily="18" charset="0"/>
              </a:rPr>
              <a:t>Leveraging existing technologies </a:t>
            </a:r>
            <a:r>
              <a:rPr lang="en-IN" dirty="0">
                <a:effectLst/>
                <a:latin typeface="Times New Roman" panose="02020603050405020304" pitchFamily="18" charset="0"/>
                <a:cs typeface="Times New Roman" panose="02020603050405020304" pitchFamily="18" charset="0"/>
              </a:rPr>
              <a:t>with strong developer community support</a:t>
            </a:r>
            <a:r>
              <a:rPr lang="en-US" dirty="0">
                <a:effectLst/>
                <a:latin typeface="Times New Roman" panose="02020603050405020304" pitchFamily="18" charset="0"/>
                <a:ea typeface="Inter" pitchFamily="34" charset="-122"/>
                <a:cs typeface="Times New Roman" panose="02020603050405020304" pitchFamily="18" charset="0"/>
              </a:rPr>
              <a:t>, </a:t>
            </a:r>
            <a:r>
              <a:rPr lang="en-US" dirty="0">
                <a:latin typeface="Times New Roman" panose="02020603050405020304" pitchFamily="18" charset="0"/>
                <a:ea typeface="Inter" pitchFamily="34" charset="-122"/>
                <a:cs typeface="Times New Roman" panose="02020603050405020304" pitchFamily="18" charset="0"/>
              </a:rPr>
              <a:t>the platform can be developed and implemented efficiently.</a:t>
            </a:r>
            <a:endParaRPr lang="en-US" dirty="0">
              <a:latin typeface="Times New Roman" panose="02020603050405020304" pitchFamily="18" charset="0"/>
              <a:cs typeface="Times New Roman" panose="02020603050405020304" pitchFamily="18" charset="0"/>
            </a:endParaRPr>
          </a:p>
        </p:txBody>
      </p:sp>
      <p:sp>
        <p:nvSpPr>
          <p:cNvPr id="11" name="Shape 7"/>
          <p:cNvSpPr/>
          <p:nvPr/>
        </p:nvSpPr>
        <p:spPr>
          <a:xfrm>
            <a:off x="5849918" y="4362211"/>
            <a:ext cx="714256" cy="22860"/>
          </a:xfrm>
          <a:prstGeom prst="roundRect">
            <a:avLst>
              <a:gd name="adj" fmla="val 374993"/>
            </a:avLst>
          </a:prstGeom>
          <a:solidFill>
            <a:srgbClr val="B2D4E5"/>
          </a:solidFill>
          <a:ln/>
        </p:spPr>
      </p:sp>
      <p:sp>
        <p:nvSpPr>
          <p:cNvPr id="12" name="Shape 8"/>
          <p:cNvSpPr/>
          <p:nvPr/>
        </p:nvSpPr>
        <p:spPr>
          <a:xfrm>
            <a:off x="5413554" y="4286012"/>
            <a:ext cx="459224" cy="459224"/>
          </a:xfrm>
          <a:prstGeom prst="roundRect">
            <a:avLst>
              <a:gd name="adj" fmla="val 18667"/>
            </a:avLst>
          </a:prstGeom>
          <a:solidFill>
            <a:srgbClr val="CCEEFF"/>
          </a:solidFill>
          <a:ln w="7620">
            <a:solidFill>
              <a:srgbClr val="B2D4E5"/>
            </a:solidFill>
            <a:prstDash val="solid"/>
          </a:ln>
        </p:spPr>
      </p:sp>
      <p:sp>
        <p:nvSpPr>
          <p:cNvPr id="13" name="Text 9"/>
          <p:cNvSpPr/>
          <p:nvPr/>
        </p:nvSpPr>
        <p:spPr>
          <a:xfrm>
            <a:off x="5552023" y="4212907"/>
            <a:ext cx="182285" cy="321469"/>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pitchFamily="34" charset="0"/>
                <a:ea typeface="Petrona" pitchFamily="34" charset="-122"/>
                <a:cs typeface="Petrona" pitchFamily="34" charset="-120"/>
              </a:rPr>
              <a:t>2</a:t>
            </a:r>
            <a:endParaRPr lang="en-US" sz="2500" dirty="0"/>
          </a:p>
        </p:txBody>
      </p:sp>
      <p:sp>
        <p:nvSpPr>
          <p:cNvPr id="14" name="Text 10"/>
          <p:cNvSpPr/>
          <p:nvPr/>
        </p:nvSpPr>
        <p:spPr>
          <a:xfrm>
            <a:off x="6765687" y="4118610"/>
            <a:ext cx="2678787"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pitchFamily="34" charset="0"/>
                <a:ea typeface="Petrona" pitchFamily="34" charset="-122"/>
                <a:cs typeface="Petrona" pitchFamily="34" charset="-120"/>
              </a:rPr>
              <a:t>Economic Feasibility</a:t>
            </a:r>
            <a:endParaRPr lang="en-US" sz="2100" dirty="0"/>
          </a:p>
        </p:txBody>
      </p:sp>
      <p:sp>
        <p:nvSpPr>
          <p:cNvPr id="15" name="Text 11"/>
          <p:cNvSpPr/>
          <p:nvPr/>
        </p:nvSpPr>
        <p:spPr>
          <a:xfrm>
            <a:off x="6765687" y="4575810"/>
            <a:ext cx="5078333" cy="997506"/>
          </a:xfrm>
          <a:prstGeom prst="rect">
            <a:avLst/>
          </a:prstGeom>
          <a:noFill/>
          <a:ln/>
        </p:spPr>
        <p:txBody>
          <a:bodyPr wrap="square" lIns="0" tIns="0" rIns="0" bIns="0" rtlCol="0" anchor="t"/>
          <a:lstStyle/>
          <a:p>
            <a:pPr>
              <a:lnSpc>
                <a:spcPts val="2550"/>
              </a:lnSpc>
            </a:pPr>
            <a:r>
              <a:rPr lang="en-US" dirty="0">
                <a:latin typeface="Times New Roman" panose="02020603050405020304" pitchFamily="18" charset="0"/>
                <a:ea typeface="Inter" pitchFamily="34" charset="-122"/>
                <a:cs typeface="Times New Roman" panose="02020603050405020304" pitchFamily="18" charset="0"/>
              </a:rPr>
              <a:t>The platform </a:t>
            </a:r>
            <a:r>
              <a:rPr lang="en-IN" dirty="0">
                <a:latin typeface="Times New Roman" panose="02020603050405020304" pitchFamily="18" charset="0"/>
                <a:ea typeface="Inter" pitchFamily="34" charset="-122"/>
                <a:cs typeface="Times New Roman" panose="02020603050405020304" pitchFamily="18" charset="0"/>
              </a:rPr>
              <a:t>is e</a:t>
            </a:r>
            <a:r>
              <a:rPr lang="en-IN" dirty="0">
                <a:effectLst/>
                <a:latin typeface="Times New Roman" panose="02020603050405020304" pitchFamily="18" charset="0"/>
                <a:cs typeface="Times New Roman" panose="02020603050405020304" pitchFamily="18" charset="0"/>
              </a:rPr>
              <a:t>conomically feasible leveraging open-source frameworks </a:t>
            </a:r>
            <a:r>
              <a:rPr lang="en-US" dirty="0">
                <a:latin typeface="Times New Roman" panose="02020603050405020304" pitchFamily="18" charset="0"/>
                <a:ea typeface="Inter" pitchFamily="34" charset="-122"/>
                <a:cs typeface="Times New Roman" panose="02020603050405020304" pitchFamily="18" charset="0"/>
              </a:rPr>
              <a:t>making it financially viable and open to all.</a:t>
            </a:r>
            <a:endParaRPr lang="en-US" dirty="0">
              <a:latin typeface="Times New Roman" panose="02020603050405020304" pitchFamily="18" charset="0"/>
              <a:cs typeface="Times New Roman" panose="02020603050405020304" pitchFamily="18" charset="0"/>
            </a:endParaRPr>
          </a:p>
        </p:txBody>
      </p:sp>
      <p:sp>
        <p:nvSpPr>
          <p:cNvPr id="16" name="Shape 12"/>
          <p:cNvSpPr/>
          <p:nvPr/>
        </p:nvSpPr>
        <p:spPr>
          <a:xfrm>
            <a:off x="5849918" y="5964115"/>
            <a:ext cx="714256" cy="22860"/>
          </a:xfrm>
          <a:prstGeom prst="roundRect">
            <a:avLst>
              <a:gd name="adj" fmla="val 374993"/>
            </a:avLst>
          </a:prstGeom>
          <a:solidFill>
            <a:srgbClr val="B2D4E5"/>
          </a:solidFill>
          <a:ln/>
        </p:spPr>
      </p:sp>
      <p:sp>
        <p:nvSpPr>
          <p:cNvPr id="17" name="Shape 13"/>
          <p:cNvSpPr/>
          <p:nvPr/>
        </p:nvSpPr>
        <p:spPr>
          <a:xfrm>
            <a:off x="5413554" y="5745992"/>
            <a:ext cx="459224" cy="459224"/>
          </a:xfrm>
          <a:prstGeom prst="roundRect">
            <a:avLst>
              <a:gd name="adj" fmla="val 18667"/>
            </a:avLst>
          </a:prstGeom>
          <a:solidFill>
            <a:srgbClr val="CCEEFF"/>
          </a:solidFill>
          <a:ln w="7620">
            <a:solidFill>
              <a:srgbClr val="B2D4E5"/>
            </a:solidFill>
            <a:prstDash val="solid"/>
          </a:ln>
        </p:spPr>
      </p:sp>
      <p:sp>
        <p:nvSpPr>
          <p:cNvPr id="18" name="Text 14"/>
          <p:cNvSpPr/>
          <p:nvPr/>
        </p:nvSpPr>
        <p:spPr>
          <a:xfrm>
            <a:off x="5552142" y="5814810"/>
            <a:ext cx="181928" cy="321469"/>
          </a:xfrm>
          <a:prstGeom prst="rect">
            <a:avLst/>
          </a:prstGeom>
          <a:noFill/>
          <a:ln/>
        </p:spPr>
        <p:txBody>
          <a:bodyPr wrap="none" lIns="0" tIns="0" rIns="0" bIns="0" rtlCol="0" anchor="t"/>
          <a:lstStyle/>
          <a:p>
            <a:pPr marL="0" indent="0" algn="ctr">
              <a:lnSpc>
                <a:spcPts val="2500"/>
              </a:lnSpc>
              <a:buNone/>
            </a:pPr>
            <a:r>
              <a:rPr lang="en-US" sz="2500" b="1" dirty="0">
                <a:solidFill>
                  <a:srgbClr val="272525"/>
                </a:solidFill>
                <a:latin typeface="Petrona" pitchFamily="34" charset="0"/>
                <a:ea typeface="Petrona" pitchFamily="34" charset="-122"/>
                <a:cs typeface="Petrona" pitchFamily="34" charset="-120"/>
              </a:rPr>
              <a:t>3</a:t>
            </a:r>
            <a:endParaRPr lang="en-US" sz="2500" dirty="0"/>
          </a:p>
        </p:txBody>
      </p:sp>
      <p:sp>
        <p:nvSpPr>
          <p:cNvPr id="19" name="Text 15"/>
          <p:cNvSpPr/>
          <p:nvPr/>
        </p:nvSpPr>
        <p:spPr>
          <a:xfrm>
            <a:off x="6765687" y="5720513"/>
            <a:ext cx="2817495"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pitchFamily="34" charset="0"/>
                <a:ea typeface="Petrona" pitchFamily="34" charset="-122"/>
                <a:cs typeface="Petrona" pitchFamily="34" charset="-120"/>
              </a:rPr>
              <a:t>Operational Feasibility</a:t>
            </a:r>
            <a:endParaRPr lang="en-US" sz="2100" dirty="0"/>
          </a:p>
        </p:txBody>
      </p:sp>
      <p:sp>
        <p:nvSpPr>
          <p:cNvPr id="20" name="Text 16"/>
          <p:cNvSpPr/>
          <p:nvPr/>
        </p:nvSpPr>
        <p:spPr>
          <a:xfrm>
            <a:off x="6765687" y="6177713"/>
            <a:ext cx="5078333" cy="1145075"/>
          </a:xfrm>
          <a:prstGeom prst="rect">
            <a:avLst/>
          </a:prstGeom>
          <a:noFill/>
          <a:ln/>
        </p:spPr>
        <p:txBody>
          <a:bodyPr wrap="square" lIns="0" tIns="0" rIns="0" bIns="0" rtlCol="0" anchor="t"/>
          <a:lstStyle/>
          <a:p>
            <a:pPr marL="0" indent="0" algn="l">
              <a:lnSpc>
                <a:spcPts val="25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The platform can be effectively managed and maintained, with efficient customer support and user onboarding processes.</a:t>
            </a:r>
            <a:endParaRPr lang="en-US"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E3A2DDBB-3CC9-AD5E-9DA0-381805F2C398}"/>
              </a:ext>
            </a:extLst>
          </p:cNvPr>
          <p:cNvSpPr/>
          <p:nvPr/>
        </p:nvSpPr>
        <p:spPr>
          <a:xfrm>
            <a:off x="12641943" y="7707086"/>
            <a:ext cx="1988457" cy="522514"/>
          </a:xfrm>
          <a:prstGeom prst="rect">
            <a:avLst/>
          </a:prstGeom>
          <a:solidFill>
            <a:srgbClr val="EAF2F6"/>
          </a:solidFill>
          <a:ln>
            <a:solidFill>
              <a:srgbClr val="EAF2F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2B36D366-6A8A-A55D-7D8A-AB963AC6EC60}"/>
              </a:ext>
            </a:extLst>
          </p:cNvPr>
          <p:cNvPicPr>
            <a:picLocks noChangeAspect="1"/>
          </p:cNvPicPr>
          <p:nvPr/>
        </p:nvPicPr>
        <p:blipFill>
          <a:blip r:embed="rId3">
            <a:alphaModFix/>
          </a:blip>
          <a:srcRect l="1025" t="23132" r="38320" b="17305"/>
          <a:stretch/>
        </p:blipFill>
        <p:spPr>
          <a:xfrm>
            <a:off x="0" y="0"/>
            <a:ext cx="14630400" cy="8229600"/>
          </a:xfrm>
          <a:prstGeom prst="rect">
            <a:avLst/>
          </a:prstGeom>
          <a:effectLst>
            <a:glow rad="127000">
              <a:schemeClr val="accent1"/>
            </a:glow>
          </a:effectLst>
        </p:spPr>
      </p:pic>
      <p:sp>
        <p:nvSpPr>
          <p:cNvPr id="2" name="Text 0"/>
          <p:cNvSpPr/>
          <p:nvPr/>
        </p:nvSpPr>
        <p:spPr>
          <a:xfrm>
            <a:off x="1804159" y="761880"/>
            <a:ext cx="9743480"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ACADEMY ENGRAVED LET PLAIN:1.0" panose="02000000000000000000" pitchFamily="2" charset="0"/>
                <a:ea typeface="Petrona" pitchFamily="34" charset="-122"/>
                <a:cs typeface="Petrona" pitchFamily="34" charset="-120"/>
              </a:rPr>
              <a:t>Advantages Over Existing Platforms</a:t>
            </a:r>
            <a:endParaRPr lang="en-US" sz="4650" dirty="0">
              <a:latin typeface="ACADEMY ENGRAVED LET PLAIN:1.0" panose="02000000000000000000" pitchFamily="2" charset="0"/>
            </a:endParaRPr>
          </a:p>
        </p:txBody>
      </p:sp>
      <p:sp>
        <p:nvSpPr>
          <p:cNvPr id="3" name="Text 1"/>
          <p:cNvSpPr/>
          <p:nvPr/>
        </p:nvSpPr>
        <p:spPr>
          <a:xfrm>
            <a:off x="1550218" y="2130031"/>
            <a:ext cx="3607871" cy="887002"/>
          </a:xfrm>
          <a:prstGeom prst="rect">
            <a:avLst/>
          </a:prstGeom>
          <a:noFill/>
          <a:ln/>
        </p:spPr>
        <p:txBody>
          <a:bodyPr wrap="square" lIns="0" tIns="0" rIns="0" bIns="0" rtlCol="0" anchor="t"/>
          <a:lstStyle/>
          <a:p>
            <a:pPr marL="0" indent="0" algn="ctr">
              <a:lnSpc>
                <a:spcPts val="3500"/>
              </a:lnSpc>
              <a:buNone/>
            </a:pPr>
            <a:r>
              <a:rPr lang="en-US" sz="2800" b="1" dirty="0">
                <a:solidFill>
                  <a:srgbClr val="000000"/>
                </a:solidFill>
                <a:latin typeface="Petrona" pitchFamily="34" charset="0"/>
                <a:ea typeface="Petrona" pitchFamily="34" charset="-122"/>
                <a:cs typeface="Petrona" pitchFamily="34" charset="-120"/>
              </a:rPr>
              <a:t>Focused Campaign Management</a:t>
            </a:r>
            <a:endParaRPr lang="en-US" sz="2800" dirty="0"/>
          </a:p>
        </p:txBody>
      </p:sp>
      <p:sp>
        <p:nvSpPr>
          <p:cNvPr id="4" name="Text 2"/>
          <p:cNvSpPr/>
          <p:nvPr/>
        </p:nvSpPr>
        <p:spPr>
          <a:xfrm>
            <a:off x="1550218" y="3136824"/>
            <a:ext cx="3565740" cy="4189436"/>
          </a:xfrm>
          <a:prstGeom prst="rect">
            <a:avLst/>
          </a:prstGeom>
          <a:noFill/>
          <a:ln/>
        </p:spPr>
        <p:txBody>
          <a:bodyPr wrap="square" lIns="0" tIns="0" rIns="0" bIns="0" rtlCol="0" anchor="t"/>
          <a:lstStyle/>
          <a:p>
            <a:pPr algn="just"/>
            <a:endParaRPr lang="en-IN" dirty="0">
              <a:solidFill>
                <a:srgbClr val="0E0E0E"/>
              </a:solidFill>
              <a:effectLst/>
              <a:latin typeface="Times New Roman" panose="02020603050405020304" pitchFamily="18" charset="0"/>
              <a:cs typeface="Times New Roman" panose="02020603050405020304" pitchFamily="18" charset="0"/>
            </a:endParaRPr>
          </a:p>
        </p:txBody>
      </p:sp>
      <p:sp>
        <p:nvSpPr>
          <p:cNvPr id="5" name="Text 3"/>
          <p:cNvSpPr/>
          <p:nvPr/>
        </p:nvSpPr>
        <p:spPr>
          <a:xfrm>
            <a:off x="5615641" y="2154757"/>
            <a:ext cx="3423791" cy="446603"/>
          </a:xfrm>
          <a:prstGeom prst="rect">
            <a:avLst/>
          </a:prstGeom>
          <a:noFill/>
          <a:ln/>
        </p:spPr>
        <p:txBody>
          <a:bodyPr wrap="none" lIns="0" tIns="0" rIns="0" bIns="0" rtlCol="0" anchor="t"/>
          <a:lstStyle/>
          <a:p>
            <a:pPr marL="0" indent="0" algn="ctr">
              <a:lnSpc>
                <a:spcPts val="3500"/>
              </a:lnSpc>
              <a:buNone/>
            </a:pPr>
            <a:r>
              <a:rPr lang="en-US" sz="2800" b="1" dirty="0">
                <a:solidFill>
                  <a:srgbClr val="000000"/>
                </a:solidFill>
                <a:latin typeface="Petrona" pitchFamily="34" charset="0"/>
                <a:ea typeface="Petrona" pitchFamily="34" charset="-122"/>
                <a:cs typeface="Petrona" pitchFamily="34" charset="-120"/>
              </a:rPr>
              <a:t>Cost-Effectiveness</a:t>
            </a:r>
            <a:endParaRPr lang="en-US" sz="2800" dirty="0"/>
          </a:p>
        </p:txBody>
      </p:sp>
      <p:sp>
        <p:nvSpPr>
          <p:cNvPr id="6" name="Text 4"/>
          <p:cNvSpPr/>
          <p:nvPr/>
        </p:nvSpPr>
        <p:spPr>
          <a:xfrm>
            <a:off x="5670106" y="3085537"/>
            <a:ext cx="3369326" cy="3914694"/>
          </a:xfrm>
          <a:prstGeom prst="rect">
            <a:avLst/>
          </a:prstGeom>
          <a:noFill/>
          <a:ln/>
        </p:spPr>
        <p:txBody>
          <a:bodyPr wrap="square" lIns="0" tIns="0" rIns="0" bIns="0" rtlCol="0" anchor="t"/>
          <a:lstStyle/>
          <a:p>
            <a:pPr marL="0" indent="0" algn="just">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SponsorSphere is designed to be accessible to both small businesses and individual influencers, offering essential tools without the premium price tag associated with </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Upfluence</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This makes it a more viable option for a broader range of users.</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9557248" y="2130031"/>
            <a:ext cx="3522934" cy="446603"/>
          </a:xfrm>
          <a:prstGeom prst="rect">
            <a:avLst/>
          </a:prstGeom>
          <a:noFill/>
          <a:ln/>
        </p:spPr>
        <p:txBody>
          <a:bodyPr wrap="none" lIns="0" tIns="0" rIns="0" bIns="0" rtlCol="0" anchor="t"/>
          <a:lstStyle/>
          <a:p>
            <a:pPr marL="0" indent="0" algn="ctr">
              <a:lnSpc>
                <a:spcPts val="3500"/>
              </a:lnSpc>
              <a:buNone/>
            </a:pPr>
            <a:r>
              <a:rPr lang="en-US" sz="2800" b="1" dirty="0">
                <a:solidFill>
                  <a:srgbClr val="000000"/>
                </a:solidFill>
                <a:latin typeface="Petrona" pitchFamily="34" charset="0"/>
                <a:ea typeface="Petrona" pitchFamily="34" charset="-122"/>
                <a:cs typeface="Petrona" pitchFamily="34" charset="-120"/>
              </a:rPr>
              <a:t>Tailored Solution</a:t>
            </a:r>
            <a:endParaRPr lang="en-US" sz="2800" dirty="0"/>
          </a:p>
        </p:txBody>
      </p:sp>
      <p:sp>
        <p:nvSpPr>
          <p:cNvPr id="8" name="Text 6"/>
          <p:cNvSpPr/>
          <p:nvPr/>
        </p:nvSpPr>
        <p:spPr>
          <a:xfrm>
            <a:off x="9678296" y="3023238"/>
            <a:ext cx="3133463" cy="3573660"/>
          </a:xfrm>
          <a:prstGeom prst="rect">
            <a:avLst/>
          </a:prstGeom>
          <a:noFill/>
          <a:ln/>
        </p:spPr>
        <p:txBody>
          <a:bodyPr wrap="square" lIns="0" tIns="0" rIns="0" bIns="0" rtlCol="0" anchor="t"/>
          <a:lstStyle/>
          <a:p>
            <a:pPr marL="0" indent="0" algn="just">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Compared to the broader focus of </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Upfluence</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and </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LinkedIn</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SponsorSphere offers a more tailored solution for influencer engagement and sponsorship coordination, catering to the specific needs of both sponsors and influencers.</a:t>
            </a:r>
            <a:endParaRPr lang="en-US" dirty="0">
              <a:latin typeface="Times New Roman" panose="02020603050405020304" pitchFamily="18" charset="0"/>
              <a:cs typeface="Times New Roman" panose="02020603050405020304" pitchFamily="18" charset="0"/>
            </a:endParaRPr>
          </a:p>
        </p:txBody>
      </p:sp>
      <p:sp>
        <p:nvSpPr>
          <p:cNvPr id="11" name="Rounded Rectangle 10">
            <a:extLst>
              <a:ext uri="{FF2B5EF4-FFF2-40B4-BE49-F238E27FC236}">
                <a16:creationId xmlns:a16="http://schemas.microsoft.com/office/drawing/2014/main" id="{1FE43198-FD70-6504-35CB-0475A32C189D}"/>
              </a:ext>
            </a:extLst>
          </p:cNvPr>
          <p:cNvSpPr/>
          <p:nvPr/>
        </p:nvSpPr>
        <p:spPr>
          <a:xfrm>
            <a:off x="1279117" y="1829162"/>
            <a:ext cx="4030022" cy="56168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
        <p:nvSpPr>
          <p:cNvPr id="12" name="Rounded Rectangle 11">
            <a:extLst>
              <a:ext uri="{FF2B5EF4-FFF2-40B4-BE49-F238E27FC236}">
                <a16:creationId xmlns:a16="http://schemas.microsoft.com/office/drawing/2014/main" id="{02D1F4A6-1671-66CF-DA7C-60404BED0055}"/>
              </a:ext>
            </a:extLst>
          </p:cNvPr>
          <p:cNvSpPr/>
          <p:nvPr/>
        </p:nvSpPr>
        <p:spPr>
          <a:xfrm>
            <a:off x="5386865" y="1814596"/>
            <a:ext cx="3899478" cy="565618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
        <p:nvSpPr>
          <p:cNvPr id="13" name="Rounded Rectangle 12">
            <a:extLst>
              <a:ext uri="{FF2B5EF4-FFF2-40B4-BE49-F238E27FC236}">
                <a16:creationId xmlns:a16="http://schemas.microsoft.com/office/drawing/2014/main" id="{C78F2F07-7F11-2F9D-7271-5BF5C5E8663F}"/>
              </a:ext>
            </a:extLst>
          </p:cNvPr>
          <p:cNvSpPr/>
          <p:nvPr/>
        </p:nvSpPr>
        <p:spPr>
          <a:xfrm>
            <a:off x="9364069" y="1789870"/>
            <a:ext cx="3716114" cy="565618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AF2F6"/>
              </a:solidFill>
            </a:endParaRPr>
          </a:p>
        </p:txBody>
      </p:sp>
      <p:sp>
        <p:nvSpPr>
          <p:cNvPr id="9" name="Text 4">
            <a:extLst>
              <a:ext uri="{FF2B5EF4-FFF2-40B4-BE49-F238E27FC236}">
                <a16:creationId xmlns:a16="http://schemas.microsoft.com/office/drawing/2014/main" id="{0D97F224-9D18-13FD-9FED-13EC9341E227}"/>
              </a:ext>
            </a:extLst>
          </p:cNvPr>
          <p:cNvSpPr/>
          <p:nvPr/>
        </p:nvSpPr>
        <p:spPr>
          <a:xfrm>
            <a:off x="1586467" y="3085536"/>
            <a:ext cx="3369326" cy="4046783"/>
          </a:xfrm>
          <a:prstGeom prst="rect">
            <a:avLst/>
          </a:prstGeom>
          <a:noFill/>
          <a:ln/>
        </p:spPr>
        <p:txBody>
          <a:bodyPr wrap="square" lIns="0" tIns="0" rIns="0" bIns="0" rtlCol="0" anchor="t"/>
          <a:lstStyle/>
          <a:p>
            <a:pPr marL="0" indent="0" algn="just">
              <a:lnSpc>
                <a:spcPts val="2850"/>
              </a:lnSpc>
              <a:buNone/>
            </a:pPr>
            <a:r>
              <a:rPr lang="en-US" dirty="0">
                <a:solidFill>
                  <a:srgbClr val="272525"/>
                </a:solidFill>
                <a:latin typeface="Times New Roman" panose="02020603050405020304" pitchFamily="18" charset="0"/>
                <a:ea typeface="Inter" pitchFamily="34" charset="-122"/>
                <a:cs typeface="Times New Roman" panose="02020603050405020304" pitchFamily="18" charset="0"/>
              </a:rPr>
              <a:t>Unlike </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LinkedIn</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which lacks dedicated tools for managing campaigns, and </a:t>
            </a:r>
            <a:r>
              <a:rPr lang="en-US" b="1" dirty="0">
                <a:solidFill>
                  <a:srgbClr val="272525"/>
                </a:solidFill>
                <a:latin typeface="Times New Roman" panose="02020603050405020304" pitchFamily="18" charset="0"/>
                <a:ea typeface="Inter" pitchFamily="34" charset="-122"/>
                <a:cs typeface="Times New Roman" panose="02020603050405020304" pitchFamily="18" charset="0"/>
              </a:rPr>
              <a:t>Upfluence</a:t>
            </a:r>
            <a:r>
              <a:rPr lang="en-US" dirty="0">
                <a:solidFill>
                  <a:srgbClr val="272525"/>
                </a:solidFill>
                <a:latin typeface="Times New Roman" panose="02020603050405020304" pitchFamily="18" charset="0"/>
                <a:ea typeface="Inter" pitchFamily="34" charset="-122"/>
                <a:cs typeface="Times New Roman" panose="02020603050405020304" pitchFamily="18" charset="0"/>
              </a:rPr>
              <a:t>, which can be too complex for smaller campaigns, SponsorSphere offers a streamlined feature set tailored specifically for managing sponsorships from start to finish. This includes tools for handling ad requests and managing negotiations with ease.</a:t>
            </a:r>
          </a:p>
          <a:p>
            <a:pPr marL="0" indent="0" algn="just">
              <a:lnSpc>
                <a:spcPts val="2850"/>
              </a:lnSpc>
              <a:buNone/>
            </a:pPr>
            <a:endParaRPr lang="en-US" dirty="0">
              <a:solidFill>
                <a:srgbClr val="272525"/>
              </a:solidFill>
              <a:latin typeface="Times New Roman" panose="02020603050405020304" pitchFamily="18" charset="0"/>
              <a:ea typeface="Inter"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35 -0.24884" pathEditMode="relative" ptsTypes="AA">
                                      <p:cBhvr>
                                        <p:cTn id="6" dur="30000" fill="hold"/>
                                        <p:tgtEl>
                                          <p:spTgt spid="10"/>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10"/>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35 -0.24884 L -0.24935 0.1221" pathEditMode="relative" ptsTypes="AA">
                                      <p:cBhvr>
                                        <p:cTn id="11" dur="30000" fill="hold"/>
                                        <p:tgtEl>
                                          <p:spTgt spid="10"/>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4935 0.1221 L 0.08765 -0.03311" pathEditMode="relative" ptsTypes="AA">
                                      <p:cBhvr>
                                        <p:cTn id="14" dur="30000" fill="hold"/>
                                        <p:tgtEl>
                                          <p:spTgt spid="10"/>
                                        </p:tgtEl>
                                        <p:attrNameLst>
                                          <p:attrName>ppt_x</p:attrName>
                                          <p:attrName>ppt_y</p:attrName>
                                        </p:attrNameLst>
                                      </p:cBhvr>
                                    </p:animMotion>
                                  </p:childTnLst>
                                </p:cTn>
                              </p:par>
                            </p:childTnLst>
                          </p:cTn>
                        </p:par>
                        <p:par>
                          <p:cTn id="15" fill="hold">
                            <p:stCondLst>
                              <p:cond delay="100000"/>
                            </p:stCondLst>
                            <p:childTnLst>
                              <p:par>
                                <p:cTn id="16" presetID="0" presetClass="path" presetSubtype="0" accel="50000" decel="50000" fill="hold" nodeType="afterEffect">
                                  <p:stCondLst>
                                    <p:cond delay="5000"/>
                                  </p:stCondLst>
                                  <p:childTnLst>
                                    <p:animMotion origin="layout" path="M 0.08765 -0.03311 L 0.24935 -0.14512" pathEditMode="relative" ptsTypes="AA">
                                      <p:cBhvr>
                                        <p:cTn id="17" dur="30000" fill="hold"/>
                                        <p:tgtEl>
                                          <p:spTgt spid="10"/>
                                        </p:tgtEl>
                                        <p:attrNameLst>
                                          <p:attrName>ppt_x</p:attrName>
                                          <p:attrName>ppt_y</p:attrName>
                                        </p:attrNameLst>
                                      </p:cBhvr>
                                    </p:animMotion>
                                  </p:childTnLst>
                                </p:cTn>
                              </p:par>
                            </p:childTnLst>
                          </p:cTn>
                        </p:par>
                        <p:par>
                          <p:cTn id="18" fill="hold">
                            <p:stCondLst>
                              <p:cond delay="135000"/>
                            </p:stCondLst>
                            <p:childTnLst>
                              <p:par>
                                <p:cTn id="19" presetID="0" presetClass="path" presetSubtype="0" accel="50000" decel="50000" fill="hold" nodeType="afterEffect">
                                  <p:stCondLst>
                                    <p:cond delay="5000"/>
                                  </p:stCondLst>
                                  <p:childTnLst>
                                    <p:animMotion origin="layout" path="M 0.24935 -0.14512 L 0.24935 0.24884" pathEditMode="relative" ptsTypes="AA">
                                      <p:cBhvr>
                                        <p:cTn id="20" dur="30000" fill="hold"/>
                                        <p:tgtEl>
                                          <p:spTgt spid="10"/>
                                        </p:tgtEl>
                                        <p:attrNameLst>
                                          <p:attrName>ppt_x</p:attrName>
                                          <p:attrName>ppt_y</p:attrName>
                                        </p:attrNameLst>
                                      </p:cBhvr>
                                    </p:animMotion>
                                  </p:childTnLst>
                                </p:cTn>
                              </p:par>
                            </p:childTnLst>
                          </p:cTn>
                        </p:par>
                        <p:par>
                          <p:cTn id="21" fill="hold">
                            <p:stCondLst>
                              <p:cond delay="170000"/>
                            </p:stCondLst>
                            <p:childTnLst>
                              <p:par>
                                <p:cTn id="22" presetID="0" presetClass="path" presetSubtype="0" accel="50000" decel="50000" fill="hold" nodeType="afterEffect">
                                  <p:stCondLst>
                                    <p:cond delay="5000"/>
                                  </p:stCondLst>
                                  <p:childTnLst>
                                    <p:animMotion origin="layout" path="M 0.24935 0.24884 L 0 0" pathEditMode="relative" ptsTypes="AA">
                                      <p:cBhvr>
                                        <p:cTn id="23" dur="30000" fill="hold"/>
                                        <p:tgtEl>
                                          <p:spTgt spid="10"/>
                                        </p:tgtEl>
                                        <p:attrNameLst>
                                          <p:attrName>ppt_x</p:attrName>
                                          <p:attrName>ppt_y</p:attrName>
                                        </p:attrNameLst>
                                      </p:cBhvr>
                                    </p:animMotion>
                                  </p:childTnLst>
                                </p:cTn>
                              </p:par>
                              <p:par>
                                <p:cTn id="24" presetID="6" presetClass="emph" presetSubtype="0" accel="50000" decel="50000" fill="hold" nodeType="withEffect">
                                  <p:stCondLst>
                                    <p:cond delay="5000"/>
                                  </p:stCondLst>
                                  <p:childTnLst>
                                    <p:animScale>
                                      <p:cBhvr>
                                        <p:cTn id="25" dur="30000" fill="hold"/>
                                        <p:tgtEl>
                                          <p:spTgt spid="10"/>
                                        </p:tgtEl>
                                      </p:cBhvr>
                                      <p:by x="150000" y="150000"/>
                                      <p:to x="100000" y="100000"/>
                                    </p:animScale>
                                  </p:childTnLst>
                                </p:cTn>
                              </p:par>
                            </p:childTnLst>
                          </p:cTn>
                        </p:par>
                        <p:par>
                          <p:cTn id="26" fill="hold">
                            <p:stCondLst>
                              <p:cond delay="205000"/>
                            </p:stCondLst>
                            <p:childTnLst>
                              <p:par>
                                <p:cTn id="27" presetID="0" presetClass="path" presetSubtype="0" accel="50000" decel="50000" fill="hold" nodeType="afterEffect">
                                  <p:stCondLst>
                                    <p:cond delay="0"/>
                                  </p:stCondLst>
                                  <p:childTnLst>
                                    <p:animMotion origin="layout" path="M 0 0 L 0 0" pathEditMode="relative" ptsTypes="AA">
                                      <p:cBhvr>
                                        <p:cTn id="28" dur="5000" fill="hold"/>
                                        <p:tgtEl>
                                          <p:spTgt spid="10"/>
                                        </p:tgtEl>
                                        <p:attrNameLst>
                                          <p:attrName>ppt_x</p:attrName>
                                          <p:attrName>ppt_y</p:attrName>
                                        </p:attrNameLst>
                                      </p:cBhvr>
                                    </p:animMotion>
                                  </p:childTnLst>
                                </p:cTn>
                              </p:par>
                            </p:childTnLst>
                          </p:cTn>
                        </p:par>
                      </p:childTnLst>
                    </p:cTn>
                  </p:par>
                </p:childTnLst>
              </p:cTn>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9464</TotalTime>
  <Words>701</Words>
  <Application>Microsoft Macintosh PowerPoint</Application>
  <PresentationFormat>Custom</PresentationFormat>
  <Paragraphs>80</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Cooper Black</vt:lpstr>
      <vt:lpstr>Brush Script MT</vt:lpstr>
      <vt:lpstr>ACADEMY ENGRAVED LET PLAIN:1.0</vt:lpstr>
      <vt:lpstr>Inter</vt:lpstr>
      <vt:lpstr>Arial</vt:lpstr>
      <vt:lpstr>Times New Roman</vt:lpstr>
      <vt:lpstr>Petrona</vt:lpstr>
      <vt:lpstr>AkayaKanadaka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Azhar Quadri</cp:lastModifiedBy>
  <cp:revision>24</cp:revision>
  <dcterms:created xsi:type="dcterms:W3CDTF">2024-09-04T21:28:46Z</dcterms:created>
  <dcterms:modified xsi:type="dcterms:W3CDTF">2024-09-19T06:32:30Z</dcterms:modified>
</cp:coreProperties>
</file>